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notesSlides/notesSlide5.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56" r:id="rId2"/>
    <p:sldId id="259" r:id="rId3"/>
    <p:sldId id="262" r:id="rId4"/>
    <p:sldId id="260" r:id="rId5"/>
    <p:sldId id="278" r:id="rId6"/>
    <p:sldId id="263" r:id="rId7"/>
    <p:sldId id="279" r:id="rId8"/>
    <p:sldId id="275" r:id="rId9"/>
    <p:sldId id="280" r:id="rId10"/>
    <p:sldId id="277" r:id="rId11"/>
    <p:sldId id="266" r:id="rId12"/>
    <p:sldId id="276" r:id="rId13"/>
    <p:sldId id="268"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5" autoAdjust="0"/>
    <p:restoredTop sz="81958" autoAdjust="0"/>
  </p:normalViewPr>
  <p:slideViewPr>
    <p:cSldViewPr>
      <p:cViewPr varScale="1">
        <p:scale>
          <a:sx n="89" d="100"/>
          <a:sy n="89" d="100"/>
        </p:scale>
        <p:origin x="-90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8290925439875591E-2"/>
          <c:y val="0"/>
          <c:w val="0.51601086322543011"/>
          <c:h val="0.93826728146032112"/>
        </c:manualLayout>
      </c:layout>
      <c:pieChart>
        <c:varyColors val="1"/>
        <c:dLbls/>
        <c:firstSliceAng val="0"/>
      </c:pieChart>
    </c:plotArea>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5125388840283847"/>
          <c:y val="0"/>
          <c:w val="0.51601086322543011"/>
          <c:h val="0.93826728146032112"/>
        </c:manualLayout>
      </c:layout>
      <c:pieChart>
        <c:varyColors val="1"/>
        <c:ser>
          <c:idx val="0"/>
          <c:order val="0"/>
          <c:dPt>
            <c:idx val="0"/>
            <c:explosion val="4"/>
            <c:spPr>
              <a:solidFill>
                <a:schemeClr val="accent2"/>
              </a:solidFill>
            </c:spPr>
          </c:dPt>
          <c:dPt>
            <c:idx val="1"/>
            <c:spPr>
              <a:solidFill>
                <a:schemeClr val="accent3"/>
              </a:solidFill>
            </c:spPr>
          </c:dPt>
          <c:val>
            <c:numRef>
              <c:f>Sheet1!$B$2:$B$3</c:f>
              <c:numCache>
                <c:formatCode>General</c:formatCode>
                <c:ptCount val="2"/>
                <c:pt idx="0">
                  <c:v>52</c:v>
                </c:pt>
                <c:pt idx="1">
                  <c:v>48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firstSliceAng val="360"/>
      </c:pieChart>
    </c:plotArea>
    <c:plotVisOnly val="1"/>
    <c:dispBlanksAs val="zero"/>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607AA-A267-4953-B2ED-47255E6138DD}"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0B201646-4D00-44B5-9B15-863F656B8908}">
      <dgm:prSet phldrT="[Text]"/>
      <dgm:spPr/>
      <dgm:t>
        <a:bodyPr/>
        <a:lstStyle/>
        <a:p>
          <a:r>
            <a:rPr lang="en-US" dirty="0" smtClean="0"/>
            <a:t>50%</a:t>
          </a:r>
        </a:p>
        <a:p>
          <a:r>
            <a:rPr lang="en-US" dirty="0" smtClean="0"/>
            <a:t>Parents/</a:t>
          </a:r>
        </a:p>
        <a:p>
          <a:r>
            <a:rPr lang="en-US" dirty="0" smtClean="0"/>
            <a:t>Legal Guardian</a:t>
          </a:r>
        </a:p>
        <a:p>
          <a:r>
            <a:rPr lang="en-US" dirty="0" smtClean="0"/>
            <a:t> Community</a:t>
          </a:r>
        </a:p>
      </dgm:t>
    </dgm:pt>
    <dgm:pt modelId="{B940C979-A51D-4961-B86E-02A21A3BA58D}" type="parTrans" cxnId="{1D802C66-D9D6-4D78-BE43-94E03A8CABBC}">
      <dgm:prSet/>
      <dgm:spPr/>
      <dgm:t>
        <a:bodyPr/>
        <a:lstStyle/>
        <a:p>
          <a:endParaRPr lang="en-US"/>
        </a:p>
      </dgm:t>
    </dgm:pt>
    <dgm:pt modelId="{6AD2376D-2AFD-423B-B077-1E5AC05DFA9D}" type="sibTrans" cxnId="{1D802C66-D9D6-4D78-BE43-94E03A8CABBC}">
      <dgm:prSet/>
      <dgm:spPr/>
      <dgm:t>
        <a:bodyPr/>
        <a:lstStyle/>
        <a:p>
          <a:endParaRPr lang="en-US"/>
        </a:p>
      </dgm:t>
    </dgm:pt>
    <dgm:pt modelId="{09E77961-BC81-41A0-82D6-D9A563DE7378}">
      <dgm:prSet phldrT="[Text]"/>
      <dgm:spPr/>
      <dgm:t>
        <a:bodyPr/>
        <a:lstStyle/>
        <a:p>
          <a:r>
            <a:rPr lang="en-US" dirty="0" smtClean="0"/>
            <a:t>50%</a:t>
          </a:r>
        </a:p>
        <a:p>
          <a:r>
            <a:rPr lang="en-US" dirty="0" smtClean="0"/>
            <a:t>School</a:t>
          </a:r>
        </a:p>
        <a:p>
          <a:r>
            <a:rPr lang="en-US" dirty="0" smtClean="0"/>
            <a:t>Staff </a:t>
          </a:r>
        </a:p>
        <a:p>
          <a:endParaRPr lang="en-US" dirty="0" smtClean="0"/>
        </a:p>
        <a:p>
          <a:endParaRPr lang="en-US" dirty="0"/>
        </a:p>
      </dgm:t>
    </dgm:pt>
    <dgm:pt modelId="{80182A2B-06A9-4622-8A2A-67B78B4F1588}" type="parTrans" cxnId="{772FAFEB-F33B-4B7D-AC26-0A0EBDAD5C9E}">
      <dgm:prSet/>
      <dgm:spPr/>
      <dgm:t>
        <a:bodyPr/>
        <a:lstStyle/>
        <a:p>
          <a:endParaRPr lang="en-US"/>
        </a:p>
      </dgm:t>
    </dgm:pt>
    <dgm:pt modelId="{C92EBDBE-A23C-4E99-A58D-78354F16CB35}" type="sibTrans" cxnId="{772FAFEB-F33B-4B7D-AC26-0A0EBDAD5C9E}">
      <dgm:prSet/>
      <dgm:spPr/>
      <dgm:t>
        <a:bodyPr/>
        <a:lstStyle/>
        <a:p>
          <a:endParaRPr lang="en-US"/>
        </a:p>
      </dgm:t>
    </dgm:pt>
    <dgm:pt modelId="{5F41748C-89AF-4E1E-AA18-6377819CAD0C}" type="pres">
      <dgm:prSet presAssocID="{E57607AA-A267-4953-B2ED-47255E6138DD}" presName="compositeShape" presStyleCnt="0">
        <dgm:presLayoutVars>
          <dgm:chMax val="7"/>
          <dgm:dir/>
          <dgm:resizeHandles val="exact"/>
        </dgm:presLayoutVars>
      </dgm:prSet>
      <dgm:spPr/>
      <dgm:t>
        <a:bodyPr/>
        <a:lstStyle/>
        <a:p>
          <a:endParaRPr lang="en-US"/>
        </a:p>
      </dgm:t>
    </dgm:pt>
    <dgm:pt modelId="{5DDDAECA-2764-49DB-8E97-C12FE444CF13}" type="pres">
      <dgm:prSet presAssocID="{E57607AA-A267-4953-B2ED-47255E6138DD}" presName="wedge1" presStyleLbl="node1" presStyleIdx="0" presStyleCnt="2" custScaleX="112529"/>
      <dgm:spPr/>
      <dgm:t>
        <a:bodyPr/>
        <a:lstStyle/>
        <a:p>
          <a:endParaRPr lang="en-US"/>
        </a:p>
      </dgm:t>
    </dgm:pt>
    <dgm:pt modelId="{74E357AD-1CE5-44F9-B2EE-B02ABC6F646C}" type="pres">
      <dgm:prSet presAssocID="{E57607AA-A267-4953-B2ED-47255E6138DD}" presName="dummy1a" presStyleCnt="0"/>
      <dgm:spPr/>
      <dgm:t>
        <a:bodyPr/>
        <a:lstStyle/>
        <a:p>
          <a:endParaRPr lang="en-US"/>
        </a:p>
      </dgm:t>
    </dgm:pt>
    <dgm:pt modelId="{1C5B2F7A-1218-408F-8081-3794F0E7363E}" type="pres">
      <dgm:prSet presAssocID="{E57607AA-A267-4953-B2ED-47255E6138DD}" presName="dummy1b" presStyleCnt="0"/>
      <dgm:spPr/>
      <dgm:t>
        <a:bodyPr/>
        <a:lstStyle/>
        <a:p>
          <a:endParaRPr lang="en-US"/>
        </a:p>
      </dgm:t>
    </dgm:pt>
    <dgm:pt modelId="{2B1F2DF1-502F-4F60-9254-9AEC3F778E66}" type="pres">
      <dgm:prSet presAssocID="{E57607AA-A267-4953-B2ED-47255E6138DD}" presName="wedge1Tx" presStyleLbl="node1" presStyleIdx="0" presStyleCnt="2">
        <dgm:presLayoutVars>
          <dgm:chMax val="0"/>
          <dgm:chPref val="0"/>
          <dgm:bulletEnabled val="1"/>
        </dgm:presLayoutVars>
      </dgm:prSet>
      <dgm:spPr/>
      <dgm:t>
        <a:bodyPr/>
        <a:lstStyle/>
        <a:p>
          <a:endParaRPr lang="en-US"/>
        </a:p>
      </dgm:t>
    </dgm:pt>
    <dgm:pt modelId="{2739B45B-065E-44C3-AA68-462883108B56}" type="pres">
      <dgm:prSet presAssocID="{E57607AA-A267-4953-B2ED-47255E6138DD}" presName="wedge2" presStyleLbl="node1" presStyleIdx="1" presStyleCnt="2"/>
      <dgm:spPr/>
      <dgm:t>
        <a:bodyPr/>
        <a:lstStyle/>
        <a:p>
          <a:endParaRPr lang="en-US"/>
        </a:p>
      </dgm:t>
    </dgm:pt>
    <dgm:pt modelId="{1D5F685D-99C4-4018-9ECB-3922B4FA259C}" type="pres">
      <dgm:prSet presAssocID="{E57607AA-A267-4953-B2ED-47255E6138DD}" presName="dummy2a" presStyleCnt="0"/>
      <dgm:spPr/>
      <dgm:t>
        <a:bodyPr/>
        <a:lstStyle/>
        <a:p>
          <a:endParaRPr lang="en-US"/>
        </a:p>
      </dgm:t>
    </dgm:pt>
    <dgm:pt modelId="{25D9ACAF-7FD1-4B59-A1DA-C280C5E1609E}" type="pres">
      <dgm:prSet presAssocID="{E57607AA-A267-4953-B2ED-47255E6138DD}" presName="dummy2b" presStyleCnt="0"/>
      <dgm:spPr/>
      <dgm:t>
        <a:bodyPr/>
        <a:lstStyle/>
        <a:p>
          <a:endParaRPr lang="en-US"/>
        </a:p>
      </dgm:t>
    </dgm:pt>
    <dgm:pt modelId="{F881A06C-40EB-46D9-B2D6-63D54F46A37B}" type="pres">
      <dgm:prSet presAssocID="{E57607AA-A267-4953-B2ED-47255E6138DD}" presName="wedge2Tx" presStyleLbl="node1" presStyleIdx="1" presStyleCnt="2">
        <dgm:presLayoutVars>
          <dgm:chMax val="0"/>
          <dgm:chPref val="0"/>
          <dgm:bulletEnabled val="1"/>
        </dgm:presLayoutVars>
      </dgm:prSet>
      <dgm:spPr/>
      <dgm:t>
        <a:bodyPr/>
        <a:lstStyle/>
        <a:p>
          <a:endParaRPr lang="en-US"/>
        </a:p>
      </dgm:t>
    </dgm:pt>
    <dgm:pt modelId="{BA2FA687-5B2C-4227-A0DF-6CE794428AB6}" type="pres">
      <dgm:prSet presAssocID="{6AD2376D-2AFD-423B-B077-1E5AC05DFA9D}" presName="arrowWedge1" presStyleLbl="fgSibTrans2D1" presStyleIdx="0" presStyleCnt="2"/>
      <dgm:spPr/>
      <dgm:t>
        <a:bodyPr/>
        <a:lstStyle/>
        <a:p>
          <a:endParaRPr lang="en-US"/>
        </a:p>
      </dgm:t>
    </dgm:pt>
    <dgm:pt modelId="{B0AC8F8B-3851-41A7-92DB-DF2F694A1198}" type="pres">
      <dgm:prSet presAssocID="{C92EBDBE-A23C-4E99-A58D-78354F16CB35}" presName="arrowWedge2" presStyleLbl="fgSibTrans2D1" presStyleIdx="1" presStyleCnt="2"/>
      <dgm:spPr/>
      <dgm:t>
        <a:bodyPr/>
        <a:lstStyle/>
        <a:p>
          <a:endParaRPr lang="en-US"/>
        </a:p>
      </dgm:t>
    </dgm:pt>
  </dgm:ptLst>
  <dgm:cxnLst>
    <dgm:cxn modelId="{66C6AC94-1546-4EDC-A9E1-E55D6AFC83A0}" type="presOf" srcId="{09E77961-BC81-41A0-82D6-D9A563DE7378}" destId="{F881A06C-40EB-46D9-B2D6-63D54F46A37B}" srcOrd="1" destOrd="0" presId="urn:microsoft.com/office/officeart/2005/8/layout/cycle8"/>
    <dgm:cxn modelId="{772FAFEB-F33B-4B7D-AC26-0A0EBDAD5C9E}" srcId="{E57607AA-A267-4953-B2ED-47255E6138DD}" destId="{09E77961-BC81-41A0-82D6-D9A563DE7378}" srcOrd="1" destOrd="0" parTransId="{80182A2B-06A9-4622-8A2A-67B78B4F1588}" sibTransId="{C92EBDBE-A23C-4E99-A58D-78354F16CB35}"/>
    <dgm:cxn modelId="{C2BDDC58-AFE2-4F3A-8F32-C25F23AA8FF3}" type="presOf" srcId="{E57607AA-A267-4953-B2ED-47255E6138DD}" destId="{5F41748C-89AF-4E1E-AA18-6377819CAD0C}" srcOrd="0" destOrd="0" presId="urn:microsoft.com/office/officeart/2005/8/layout/cycle8"/>
    <dgm:cxn modelId="{11665186-4FE4-48C8-AE57-7F3450107DF5}" type="presOf" srcId="{09E77961-BC81-41A0-82D6-D9A563DE7378}" destId="{2739B45B-065E-44C3-AA68-462883108B56}" srcOrd="0" destOrd="0" presId="urn:microsoft.com/office/officeart/2005/8/layout/cycle8"/>
    <dgm:cxn modelId="{1D802C66-D9D6-4D78-BE43-94E03A8CABBC}" srcId="{E57607AA-A267-4953-B2ED-47255E6138DD}" destId="{0B201646-4D00-44B5-9B15-863F656B8908}" srcOrd="0" destOrd="0" parTransId="{B940C979-A51D-4961-B86E-02A21A3BA58D}" sibTransId="{6AD2376D-2AFD-423B-B077-1E5AC05DFA9D}"/>
    <dgm:cxn modelId="{71C60EF9-719E-4C09-B2B9-BEF4ED9DB921}" type="presOf" srcId="{0B201646-4D00-44B5-9B15-863F656B8908}" destId="{2B1F2DF1-502F-4F60-9254-9AEC3F778E66}" srcOrd="1" destOrd="0" presId="urn:microsoft.com/office/officeart/2005/8/layout/cycle8"/>
    <dgm:cxn modelId="{5B08E9F1-BB72-44BE-B4FF-F697C54D97D1}" type="presOf" srcId="{0B201646-4D00-44B5-9B15-863F656B8908}" destId="{5DDDAECA-2764-49DB-8E97-C12FE444CF13}" srcOrd="0" destOrd="0" presId="urn:microsoft.com/office/officeart/2005/8/layout/cycle8"/>
    <dgm:cxn modelId="{759AC6E4-F654-4104-A210-B217FB093A67}" type="presParOf" srcId="{5F41748C-89AF-4E1E-AA18-6377819CAD0C}" destId="{5DDDAECA-2764-49DB-8E97-C12FE444CF13}" srcOrd="0" destOrd="0" presId="urn:microsoft.com/office/officeart/2005/8/layout/cycle8"/>
    <dgm:cxn modelId="{D8BA98EB-4A36-4575-BFEE-7BB9CEAC4C1C}" type="presParOf" srcId="{5F41748C-89AF-4E1E-AA18-6377819CAD0C}" destId="{74E357AD-1CE5-44F9-B2EE-B02ABC6F646C}" srcOrd="1" destOrd="0" presId="urn:microsoft.com/office/officeart/2005/8/layout/cycle8"/>
    <dgm:cxn modelId="{76088A01-8185-4A48-9B0C-8412AA3745DF}" type="presParOf" srcId="{5F41748C-89AF-4E1E-AA18-6377819CAD0C}" destId="{1C5B2F7A-1218-408F-8081-3794F0E7363E}" srcOrd="2" destOrd="0" presId="urn:microsoft.com/office/officeart/2005/8/layout/cycle8"/>
    <dgm:cxn modelId="{6B192310-DC41-43BD-B6DE-C4F5F6BAA427}" type="presParOf" srcId="{5F41748C-89AF-4E1E-AA18-6377819CAD0C}" destId="{2B1F2DF1-502F-4F60-9254-9AEC3F778E66}" srcOrd="3" destOrd="0" presId="urn:microsoft.com/office/officeart/2005/8/layout/cycle8"/>
    <dgm:cxn modelId="{4451DE3D-0B7F-4953-9A0D-D02139FD932A}" type="presParOf" srcId="{5F41748C-89AF-4E1E-AA18-6377819CAD0C}" destId="{2739B45B-065E-44C3-AA68-462883108B56}" srcOrd="4" destOrd="0" presId="urn:microsoft.com/office/officeart/2005/8/layout/cycle8"/>
    <dgm:cxn modelId="{9465AD94-9BAA-4784-9DFF-9CB1F559BF0A}" type="presParOf" srcId="{5F41748C-89AF-4E1E-AA18-6377819CAD0C}" destId="{1D5F685D-99C4-4018-9ECB-3922B4FA259C}" srcOrd="5" destOrd="0" presId="urn:microsoft.com/office/officeart/2005/8/layout/cycle8"/>
    <dgm:cxn modelId="{E81FB9C6-B339-45CA-99D1-B697DC394028}" type="presParOf" srcId="{5F41748C-89AF-4E1E-AA18-6377819CAD0C}" destId="{25D9ACAF-7FD1-4B59-A1DA-C280C5E1609E}" srcOrd="6" destOrd="0" presId="urn:microsoft.com/office/officeart/2005/8/layout/cycle8"/>
    <dgm:cxn modelId="{041475C8-7017-4397-80C2-5D2EFCD56BF8}" type="presParOf" srcId="{5F41748C-89AF-4E1E-AA18-6377819CAD0C}" destId="{F881A06C-40EB-46D9-B2D6-63D54F46A37B}" srcOrd="7" destOrd="0" presId="urn:microsoft.com/office/officeart/2005/8/layout/cycle8"/>
    <dgm:cxn modelId="{8063A772-895A-41A0-BA40-9FAFA1C56106}" type="presParOf" srcId="{5F41748C-89AF-4E1E-AA18-6377819CAD0C}" destId="{BA2FA687-5B2C-4227-A0DF-6CE794428AB6}" srcOrd="8" destOrd="0" presId="urn:microsoft.com/office/officeart/2005/8/layout/cycle8"/>
    <dgm:cxn modelId="{71E9090C-F71A-42F2-9AFE-CF03575C2E34}" type="presParOf" srcId="{5F41748C-89AF-4E1E-AA18-6377819CAD0C}" destId="{B0AC8F8B-3851-41A7-92DB-DF2F694A1198}" srcOrd="9"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607AA-A267-4953-B2ED-47255E6138DD}"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09E77961-BC81-41A0-82D6-D9A563DE7378}">
      <dgm:prSet phldrT="[Text]" custT="1"/>
      <dgm:spPr/>
      <dgm:t>
        <a:bodyPr/>
        <a:lstStyle/>
        <a:p>
          <a:endParaRPr lang="en-US" sz="2400" dirty="0" smtClean="0"/>
        </a:p>
        <a:p>
          <a:r>
            <a:rPr lang="en-US" sz="2400" dirty="0" smtClean="0"/>
            <a:t>50%</a:t>
          </a:r>
        </a:p>
        <a:p>
          <a:r>
            <a:rPr lang="en-US" sz="2400" dirty="0" smtClean="0"/>
            <a:t>School</a:t>
          </a:r>
        </a:p>
        <a:p>
          <a:r>
            <a:rPr lang="en-US" sz="2400" dirty="0" smtClean="0"/>
            <a:t>Staff </a:t>
          </a:r>
        </a:p>
        <a:p>
          <a:endParaRPr lang="en-US" sz="1900" dirty="0" smtClean="0"/>
        </a:p>
        <a:p>
          <a:endParaRPr lang="en-US" sz="1900" dirty="0"/>
        </a:p>
      </dgm:t>
    </dgm:pt>
    <dgm:pt modelId="{80182A2B-06A9-4622-8A2A-67B78B4F1588}" type="parTrans" cxnId="{772FAFEB-F33B-4B7D-AC26-0A0EBDAD5C9E}">
      <dgm:prSet/>
      <dgm:spPr/>
      <dgm:t>
        <a:bodyPr/>
        <a:lstStyle/>
        <a:p>
          <a:endParaRPr lang="en-US"/>
        </a:p>
      </dgm:t>
    </dgm:pt>
    <dgm:pt modelId="{C92EBDBE-A23C-4E99-A58D-78354F16CB35}" type="sibTrans" cxnId="{772FAFEB-F33B-4B7D-AC26-0A0EBDAD5C9E}">
      <dgm:prSet/>
      <dgm:spPr/>
      <dgm:t>
        <a:bodyPr/>
        <a:lstStyle/>
        <a:p>
          <a:endParaRPr lang="en-US"/>
        </a:p>
      </dgm:t>
    </dgm:pt>
    <dgm:pt modelId="{0B201646-4D00-44B5-9B15-863F656B8908}">
      <dgm:prSet phldrT="[Text]"/>
      <dgm:spPr/>
      <dgm:t>
        <a:bodyPr/>
        <a:lstStyle/>
        <a:p>
          <a:endParaRPr lang="en-US" dirty="0" smtClean="0"/>
        </a:p>
      </dgm:t>
    </dgm:pt>
    <dgm:pt modelId="{6AD2376D-2AFD-423B-B077-1E5AC05DFA9D}" type="sibTrans" cxnId="{1D802C66-D9D6-4D78-BE43-94E03A8CABBC}">
      <dgm:prSet/>
      <dgm:spPr/>
      <dgm:t>
        <a:bodyPr/>
        <a:lstStyle/>
        <a:p>
          <a:endParaRPr lang="en-US"/>
        </a:p>
      </dgm:t>
    </dgm:pt>
    <dgm:pt modelId="{B940C979-A51D-4961-B86E-02A21A3BA58D}" type="parTrans" cxnId="{1D802C66-D9D6-4D78-BE43-94E03A8CABBC}">
      <dgm:prSet/>
      <dgm:spPr/>
      <dgm:t>
        <a:bodyPr/>
        <a:lstStyle/>
        <a:p>
          <a:endParaRPr lang="en-US"/>
        </a:p>
      </dgm:t>
    </dgm:pt>
    <dgm:pt modelId="{5F41748C-89AF-4E1E-AA18-6377819CAD0C}" type="pres">
      <dgm:prSet presAssocID="{E57607AA-A267-4953-B2ED-47255E6138DD}" presName="compositeShape" presStyleCnt="0">
        <dgm:presLayoutVars>
          <dgm:chMax val="7"/>
          <dgm:dir/>
          <dgm:resizeHandles val="exact"/>
        </dgm:presLayoutVars>
      </dgm:prSet>
      <dgm:spPr/>
      <dgm:t>
        <a:bodyPr/>
        <a:lstStyle/>
        <a:p>
          <a:endParaRPr lang="en-US"/>
        </a:p>
      </dgm:t>
    </dgm:pt>
    <dgm:pt modelId="{5DDDAECA-2764-49DB-8E97-C12FE444CF13}" type="pres">
      <dgm:prSet presAssocID="{E57607AA-A267-4953-B2ED-47255E6138DD}" presName="wedge1" presStyleLbl="node1" presStyleIdx="0" presStyleCnt="2" custScaleX="112529"/>
      <dgm:spPr/>
      <dgm:t>
        <a:bodyPr/>
        <a:lstStyle/>
        <a:p>
          <a:endParaRPr lang="en-US"/>
        </a:p>
      </dgm:t>
    </dgm:pt>
    <dgm:pt modelId="{74E357AD-1CE5-44F9-B2EE-B02ABC6F646C}" type="pres">
      <dgm:prSet presAssocID="{E57607AA-A267-4953-B2ED-47255E6138DD}" presName="dummy1a" presStyleCnt="0"/>
      <dgm:spPr/>
      <dgm:t>
        <a:bodyPr/>
        <a:lstStyle/>
        <a:p>
          <a:endParaRPr lang="en-US"/>
        </a:p>
      </dgm:t>
    </dgm:pt>
    <dgm:pt modelId="{1C5B2F7A-1218-408F-8081-3794F0E7363E}" type="pres">
      <dgm:prSet presAssocID="{E57607AA-A267-4953-B2ED-47255E6138DD}" presName="dummy1b" presStyleCnt="0"/>
      <dgm:spPr/>
      <dgm:t>
        <a:bodyPr/>
        <a:lstStyle/>
        <a:p>
          <a:endParaRPr lang="en-US"/>
        </a:p>
      </dgm:t>
    </dgm:pt>
    <dgm:pt modelId="{2B1F2DF1-502F-4F60-9254-9AEC3F778E66}" type="pres">
      <dgm:prSet presAssocID="{E57607AA-A267-4953-B2ED-47255E6138DD}" presName="wedge1Tx" presStyleLbl="node1" presStyleIdx="0" presStyleCnt="2">
        <dgm:presLayoutVars>
          <dgm:chMax val="0"/>
          <dgm:chPref val="0"/>
          <dgm:bulletEnabled val="1"/>
        </dgm:presLayoutVars>
      </dgm:prSet>
      <dgm:spPr/>
      <dgm:t>
        <a:bodyPr/>
        <a:lstStyle/>
        <a:p>
          <a:endParaRPr lang="en-US"/>
        </a:p>
      </dgm:t>
    </dgm:pt>
    <dgm:pt modelId="{2739B45B-065E-44C3-AA68-462883108B56}" type="pres">
      <dgm:prSet presAssocID="{E57607AA-A267-4953-B2ED-47255E6138DD}" presName="wedge2" presStyleLbl="node1" presStyleIdx="1" presStyleCnt="2"/>
      <dgm:spPr/>
      <dgm:t>
        <a:bodyPr/>
        <a:lstStyle/>
        <a:p>
          <a:endParaRPr lang="en-US"/>
        </a:p>
      </dgm:t>
    </dgm:pt>
    <dgm:pt modelId="{1D5F685D-99C4-4018-9ECB-3922B4FA259C}" type="pres">
      <dgm:prSet presAssocID="{E57607AA-A267-4953-B2ED-47255E6138DD}" presName="dummy2a" presStyleCnt="0"/>
      <dgm:spPr/>
      <dgm:t>
        <a:bodyPr/>
        <a:lstStyle/>
        <a:p>
          <a:endParaRPr lang="en-US"/>
        </a:p>
      </dgm:t>
    </dgm:pt>
    <dgm:pt modelId="{25D9ACAF-7FD1-4B59-A1DA-C280C5E1609E}" type="pres">
      <dgm:prSet presAssocID="{E57607AA-A267-4953-B2ED-47255E6138DD}" presName="dummy2b" presStyleCnt="0"/>
      <dgm:spPr/>
      <dgm:t>
        <a:bodyPr/>
        <a:lstStyle/>
        <a:p>
          <a:endParaRPr lang="en-US"/>
        </a:p>
      </dgm:t>
    </dgm:pt>
    <dgm:pt modelId="{F881A06C-40EB-46D9-B2D6-63D54F46A37B}" type="pres">
      <dgm:prSet presAssocID="{E57607AA-A267-4953-B2ED-47255E6138DD}" presName="wedge2Tx" presStyleLbl="node1" presStyleIdx="1" presStyleCnt="2">
        <dgm:presLayoutVars>
          <dgm:chMax val="0"/>
          <dgm:chPref val="0"/>
          <dgm:bulletEnabled val="1"/>
        </dgm:presLayoutVars>
      </dgm:prSet>
      <dgm:spPr/>
      <dgm:t>
        <a:bodyPr/>
        <a:lstStyle/>
        <a:p>
          <a:endParaRPr lang="en-US"/>
        </a:p>
      </dgm:t>
    </dgm:pt>
    <dgm:pt modelId="{BA2FA687-5B2C-4227-A0DF-6CE794428AB6}" type="pres">
      <dgm:prSet presAssocID="{6AD2376D-2AFD-423B-B077-1E5AC05DFA9D}" presName="arrowWedge1" presStyleLbl="fgSibTrans2D1" presStyleIdx="0" presStyleCnt="2" custScaleX="106039"/>
      <dgm:spPr/>
      <dgm:t>
        <a:bodyPr/>
        <a:lstStyle/>
        <a:p>
          <a:endParaRPr lang="en-US"/>
        </a:p>
      </dgm:t>
    </dgm:pt>
    <dgm:pt modelId="{B0AC8F8B-3851-41A7-92DB-DF2F694A1198}" type="pres">
      <dgm:prSet presAssocID="{C92EBDBE-A23C-4E99-A58D-78354F16CB35}" presName="arrowWedge2" presStyleLbl="fgSibTrans2D1" presStyleIdx="1" presStyleCnt="2"/>
      <dgm:spPr/>
      <dgm:t>
        <a:bodyPr/>
        <a:lstStyle/>
        <a:p>
          <a:endParaRPr lang="en-US"/>
        </a:p>
      </dgm:t>
    </dgm:pt>
  </dgm:ptLst>
  <dgm:cxnLst>
    <dgm:cxn modelId="{772FAFEB-F33B-4B7D-AC26-0A0EBDAD5C9E}" srcId="{E57607AA-A267-4953-B2ED-47255E6138DD}" destId="{09E77961-BC81-41A0-82D6-D9A563DE7378}" srcOrd="1" destOrd="0" parTransId="{80182A2B-06A9-4622-8A2A-67B78B4F1588}" sibTransId="{C92EBDBE-A23C-4E99-A58D-78354F16CB35}"/>
    <dgm:cxn modelId="{1D802C66-D9D6-4D78-BE43-94E03A8CABBC}" srcId="{E57607AA-A267-4953-B2ED-47255E6138DD}" destId="{0B201646-4D00-44B5-9B15-863F656B8908}" srcOrd="0" destOrd="0" parTransId="{B940C979-A51D-4961-B86E-02A21A3BA58D}" sibTransId="{6AD2376D-2AFD-423B-B077-1E5AC05DFA9D}"/>
    <dgm:cxn modelId="{35BBE351-3D2A-4AAD-9B8C-C02D800DCFE4}" type="presOf" srcId="{E57607AA-A267-4953-B2ED-47255E6138DD}" destId="{5F41748C-89AF-4E1E-AA18-6377819CAD0C}" srcOrd="0" destOrd="0" presId="urn:microsoft.com/office/officeart/2005/8/layout/cycle8"/>
    <dgm:cxn modelId="{CF158403-E7A4-4F9E-8CBA-990520054960}" type="presOf" srcId="{0B201646-4D00-44B5-9B15-863F656B8908}" destId="{2B1F2DF1-502F-4F60-9254-9AEC3F778E66}" srcOrd="1" destOrd="0" presId="urn:microsoft.com/office/officeart/2005/8/layout/cycle8"/>
    <dgm:cxn modelId="{7C4D13F1-E040-4F42-A06E-1C4C55CD5F99}" type="presOf" srcId="{09E77961-BC81-41A0-82D6-D9A563DE7378}" destId="{2739B45B-065E-44C3-AA68-462883108B56}" srcOrd="0" destOrd="0" presId="urn:microsoft.com/office/officeart/2005/8/layout/cycle8"/>
    <dgm:cxn modelId="{36115C10-23A7-476E-BB57-4520479AF089}" type="presOf" srcId="{09E77961-BC81-41A0-82D6-D9A563DE7378}" destId="{F881A06C-40EB-46D9-B2D6-63D54F46A37B}" srcOrd="1" destOrd="0" presId="urn:microsoft.com/office/officeart/2005/8/layout/cycle8"/>
    <dgm:cxn modelId="{3A896FC7-1D2B-42B5-85D0-792AF41507E8}" type="presOf" srcId="{0B201646-4D00-44B5-9B15-863F656B8908}" destId="{5DDDAECA-2764-49DB-8E97-C12FE444CF13}" srcOrd="0" destOrd="0" presId="urn:microsoft.com/office/officeart/2005/8/layout/cycle8"/>
    <dgm:cxn modelId="{CC71E027-AE98-42EC-A20D-89AD30556C4D}" type="presParOf" srcId="{5F41748C-89AF-4E1E-AA18-6377819CAD0C}" destId="{5DDDAECA-2764-49DB-8E97-C12FE444CF13}" srcOrd="0" destOrd="0" presId="urn:microsoft.com/office/officeart/2005/8/layout/cycle8"/>
    <dgm:cxn modelId="{113B336D-4D75-49B4-B908-BA05BC64DE45}" type="presParOf" srcId="{5F41748C-89AF-4E1E-AA18-6377819CAD0C}" destId="{74E357AD-1CE5-44F9-B2EE-B02ABC6F646C}" srcOrd="1" destOrd="0" presId="urn:microsoft.com/office/officeart/2005/8/layout/cycle8"/>
    <dgm:cxn modelId="{00B6924F-AF53-49CE-8355-2B0DACA74DD1}" type="presParOf" srcId="{5F41748C-89AF-4E1E-AA18-6377819CAD0C}" destId="{1C5B2F7A-1218-408F-8081-3794F0E7363E}" srcOrd="2" destOrd="0" presId="urn:microsoft.com/office/officeart/2005/8/layout/cycle8"/>
    <dgm:cxn modelId="{460AE21A-1662-4F85-88CC-F71A22189969}" type="presParOf" srcId="{5F41748C-89AF-4E1E-AA18-6377819CAD0C}" destId="{2B1F2DF1-502F-4F60-9254-9AEC3F778E66}" srcOrd="3" destOrd="0" presId="urn:microsoft.com/office/officeart/2005/8/layout/cycle8"/>
    <dgm:cxn modelId="{3E171DD1-1091-48CB-9687-FC78119ED5D4}" type="presParOf" srcId="{5F41748C-89AF-4E1E-AA18-6377819CAD0C}" destId="{2739B45B-065E-44C3-AA68-462883108B56}" srcOrd="4" destOrd="0" presId="urn:microsoft.com/office/officeart/2005/8/layout/cycle8"/>
    <dgm:cxn modelId="{E2742C32-5D39-412B-B8B1-19D5864BF4E1}" type="presParOf" srcId="{5F41748C-89AF-4E1E-AA18-6377819CAD0C}" destId="{1D5F685D-99C4-4018-9ECB-3922B4FA259C}" srcOrd="5" destOrd="0" presId="urn:microsoft.com/office/officeart/2005/8/layout/cycle8"/>
    <dgm:cxn modelId="{CD3496B9-9665-44D1-83DB-CF688F4B64DA}" type="presParOf" srcId="{5F41748C-89AF-4E1E-AA18-6377819CAD0C}" destId="{25D9ACAF-7FD1-4B59-A1DA-C280C5E1609E}" srcOrd="6" destOrd="0" presId="urn:microsoft.com/office/officeart/2005/8/layout/cycle8"/>
    <dgm:cxn modelId="{3D486A4A-2AF9-46EE-9AAB-3DD653957FAD}" type="presParOf" srcId="{5F41748C-89AF-4E1E-AA18-6377819CAD0C}" destId="{F881A06C-40EB-46D9-B2D6-63D54F46A37B}" srcOrd="7" destOrd="0" presId="urn:microsoft.com/office/officeart/2005/8/layout/cycle8"/>
    <dgm:cxn modelId="{B6D6DCAC-1C4F-435F-A9A5-38267AD53E9B}" type="presParOf" srcId="{5F41748C-89AF-4E1E-AA18-6377819CAD0C}" destId="{BA2FA687-5B2C-4227-A0DF-6CE794428AB6}" srcOrd="8" destOrd="0" presId="urn:microsoft.com/office/officeart/2005/8/layout/cycle8"/>
    <dgm:cxn modelId="{F115CB6B-9E6F-43C2-BD1D-74149C6BC770}" type="presParOf" srcId="{5F41748C-89AF-4E1E-AA18-6377819CAD0C}" destId="{B0AC8F8B-3851-41A7-92DB-DF2F694A1198}" srcOrd="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A85394-08F7-4BB0-BD39-EFB662B4DA0B}"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898FEA74-AD03-4C9C-8945-02BD7633F136}">
      <dgm:prSet phldrT="[Text]"/>
      <dgm:spPr/>
      <dgm:t>
        <a:bodyPr/>
        <a:lstStyle/>
        <a:p>
          <a:r>
            <a:rPr lang="en-US" dirty="0" smtClean="0"/>
            <a:t>SSC</a:t>
          </a:r>
          <a:endParaRPr lang="en-US" dirty="0"/>
        </a:p>
      </dgm:t>
    </dgm:pt>
    <dgm:pt modelId="{042AA755-F397-48B4-A15E-415079EDF0F6}" type="parTrans" cxnId="{87C8944C-0656-4DDC-B1C4-2B520FCB61FD}">
      <dgm:prSet/>
      <dgm:spPr/>
      <dgm:t>
        <a:bodyPr/>
        <a:lstStyle/>
        <a:p>
          <a:endParaRPr lang="en-US"/>
        </a:p>
      </dgm:t>
    </dgm:pt>
    <dgm:pt modelId="{5EF7C915-E517-405A-A07D-7E67785C594F}" type="sibTrans" cxnId="{87C8944C-0656-4DDC-B1C4-2B520FCB61FD}">
      <dgm:prSet/>
      <dgm:spPr/>
      <dgm:t>
        <a:bodyPr/>
        <a:lstStyle/>
        <a:p>
          <a:endParaRPr lang="en-US"/>
        </a:p>
      </dgm:t>
    </dgm:pt>
    <dgm:pt modelId="{F2D8126B-45D0-4617-BB7B-BE33596CB14D}">
      <dgm:prSet phldrT="[Text]"/>
      <dgm:spPr/>
      <dgm:t>
        <a:bodyPr/>
        <a:lstStyle/>
        <a:p>
          <a:r>
            <a:rPr lang="en-US" dirty="0" smtClean="0"/>
            <a:t>ELAC</a:t>
          </a:r>
          <a:endParaRPr lang="en-US" dirty="0"/>
        </a:p>
      </dgm:t>
    </dgm:pt>
    <dgm:pt modelId="{38F28C76-04C7-4DEF-99D0-A46BD072939A}" type="parTrans" cxnId="{9E917C4A-11B9-4FBA-AD0C-A0840C720AAE}">
      <dgm:prSet/>
      <dgm:spPr/>
      <dgm:t>
        <a:bodyPr/>
        <a:lstStyle/>
        <a:p>
          <a:endParaRPr lang="en-US"/>
        </a:p>
      </dgm:t>
    </dgm:pt>
    <dgm:pt modelId="{DCDB933B-518F-4DBC-99EE-D4E4E6D89C68}" type="sibTrans" cxnId="{9E917C4A-11B9-4FBA-AD0C-A0840C720AAE}">
      <dgm:prSet/>
      <dgm:spPr/>
      <dgm:t>
        <a:bodyPr/>
        <a:lstStyle/>
        <a:p>
          <a:endParaRPr lang="en-US"/>
        </a:p>
      </dgm:t>
    </dgm:pt>
    <dgm:pt modelId="{3625D8FA-C444-4710-9693-E7B1D44202EE}" type="pres">
      <dgm:prSet presAssocID="{CAA85394-08F7-4BB0-BD39-EFB662B4DA0B}" presName="cycle" presStyleCnt="0">
        <dgm:presLayoutVars>
          <dgm:chMax val="1"/>
          <dgm:dir/>
          <dgm:animLvl val="ctr"/>
          <dgm:resizeHandles val="exact"/>
        </dgm:presLayoutVars>
      </dgm:prSet>
      <dgm:spPr/>
      <dgm:t>
        <a:bodyPr/>
        <a:lstStyle/>
        <a:p>
          <a:endParaRPr lang="en-US"/>
        </a:p>
      </dgm:t>
    </dgm:pt>
    <dgm:pt modelId="{AFF4C166-31C2-4DF6-AB59-26995175A51A}" type="pres">
      <dgm:prSet presAssocID="{898FEA74-AD03-4C9C-8945-02BD7633F136}" presName="centerShape" presStyleLbl="node0" presStyleIdx="0" presStyleCnt="1"/>
      <dgm:spPr/>
      <dgm:t>
        <a:bodyPr/>
        <a:lstStyle/>
        <a:p>
          <a:endParaRPr lang="en-US"/>
        </a:p>
      </dgm:t>
    </dgm:pt>
    <dgm:pt modelId="{AA4CD9EC-28C5-4651-A100-AE4F744A841E}" type="pres">
      <dgm:prSet presAssocID="{38F28C76-04C7-4DEF-99D0-A46BD072939A}" presName="parTrans" presStyleLbl="bgSibTrans2D1" presStyleIdx="0" presStyleCnt="1" custAng="21520346" custLinFactNeighborX="358" custLinFactNeighborY="7467"/>
      <dgm:spPr/>
      <dgm:t>
        <a:bodyPr/>
        <a:lstStyle/>
        <a:p>
          <a:endParaRPr lang="en-US"/>
        </a:p>
      </dgm:t>
    </dgm:pt>
    <dgm:pt modelId="{3E15BCEA-F314-446F-9F36-A17FA74D5489}" type="pres">
      <dgm:prSet presAssocID="{F2D8126B-45D0-4617-BB7B-BE33596CB14D}" presName="node" presStyleLbl="node1" presStyleIdx="0" presStyleCnt="1" custRadScaleRad="94757" custRadScaleInc="1077">
        <dgm:presLayoutVars>
          <dgm:bulletEnabled val="1"/>
        </dgm:presLayoutVars>
      </dgm:prSet>
      <dgm:spPr/>
      <dgm:t>
        <a:bodyPr/>
        <a:lstStyle/>
        <a:p>
          <a:endParaRPr lang="en-US"/>
        </a:p>
      </dgm:t>
    </dgm:pt>
  </dgm:ptLst>
  <dgm:cxnLst>
    <dgm:cxn modelId="{E03DB371-B956-453D-9046-0D3661D73ECA}" type="presOf" srcId="{898FEA74-AD03-4C9C-8945-02BD7633F136}" destId="{AFF4C166-31C2-4DF6-AB59-26995175A51A}" srcOrd="0" destOrd="0" presId="urn:microsoft.com/office/officeart/2005/8/layout/radial4"/>
    <dgm:cxn modelId="{1B7CFBA6-391C-4495-940F-49C1D4B71507}" type="presOf" srcId="{CAA85394-08F7-4BB0-BD39-EFB662B4DA0B}" destId="{3625D8FA-C444-4710-9693-E7B1D44202EE}" srcOrd="0" destOrd="0" presId="urn:microsoft.com/office/officeart/2005/8/layout/radial4"/>
    <dgm:cxn modelId="{F80E7AF9-967E-463A-9B49-04DD36AA04AA}" type="presOf" srcId="{38F28C76-04C7-4DEF-99D0-A46BD072939A}" destId="{AA4CD9EC-28C5-4651-A100-AE4F744A841E}" srcOrd="0" destOrd="0" presId="urn:microsoft.com/office/officeart/2005/8/layout/radial4"/>
    <dgm:cxn modelId="{87C8944C-0656-4DDC-B1C4-2B520FCB61FD}" srcId="{CAA85394-08F7-4BB0-BD39-EFB662B4DA0B}" destId="{898FEA74-AD03-4C9C-8945-02BD7633F136}" srcOrd="0" destOrd="0" parTransId="{042AA755-F397-48B4-A15E-415079EDF0F6}" sibTransId="{5EF7C915-E517-405A-A07D-7E67785C594F}"/>
    <dgm:cxn modelId="{9E917C4A-11B9-4FBA-AD0C-A0840C720AAE}" srcId="{898FEA74-AD03-4C9C-8945-02BD7633F136}" destId="{F2D8126B-45D0-4617-BB7B-BE33596CB14D}" srcOrd="0" destOrd="0" parTransId="{38F28C76-04C7-4DEF-99D0-A46BD072939A}" sibTransId="{DCDB933B-518F-4DBC-99EE-D4E4E6D89C68}"/>
    <dgm:cxn modelId="{5D97C658-1864-4D5B-8987-86AF8B2A6437}" type="presOf" srcId="{F2D8126B-45D0-4617-BB7B-BE33596CB14D}" destId="{3E15BCEA-F314-446F-9F36-A17FA74D5489}" srcOrd="0" destOrd="0" presId="urn:microsoft.com/office/officeart/2005/8/layout/radial4"/>
    <dgm:cxn modelId="{717DBE86-3B6C-4FB4-A027-BF3407529FD1}" type="presParOf" srcId="{3625D8FA-C444-4710-9693-E7B1D44202EE}" destId="{AFF4C166-31C2-4DF6-AB59-26995175A51A}" srcOrd="0" destOrd="0" presId="urn:microsoft.com/office/officeart/2005/8/layout/radial4"/>
    <dgm:cxn modelId="{89E0BCED-D0A6-431E-B10A-5341062B135D}" type="presParOf" srcId="{3625D8FA-C444-4710-9693-E7B1D44202EE}" destId="{AA4CD9EC-28C5-4651-A100-AE4F744A841E}" srcOrd="1" destOrd="0" presId="urn:microsoft.com/office/officeart/2005/8/layout/radial4"/>
    <dgm:cxn modelId="{25382E0A-ADE4-4892-A631-9E0187C92E05}" type="presParOf" srcId="{3625D8FA-C444-4710-9693-E7B1D44202EE}" destId="{3E15BCEA-F314-446F-9F36-A17FA74D5489}" srcOrd="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DDAECA-2764-49DB-8E97-C12FE444CF13}">
      <dsp:nvSpPr>
        <dsp:cNvPr id="0" name=""/>
        <dsp:cNvSpPr/>
      </dsp:nvSpPr>
      <dsp:spPr>
        <a:xfrm>
          <a:off x="1975731" y="344077"/>
          <a:ext cx="4278137" cy="3801808"/>
        </a:xfrm>
        <a:prstGeom prst="pie">
          <a:avLst>
            <a:gd name="adj1" fmla="val 16200000"/>
            <a:gd name="adj2" fmla="val 54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50%</a:t>
          </a:r>
        </a:p>
        <a:p>
          <a:pPr lvl="0" algn="ctr" defTabSz="844550">
            <a:lnSpc>
              <a:spcPct val="90000"/>
            </a:lnSpc>
            <a:spcBef>
              <a:spcPct val="0"/>
            </a:spcBef>
            <a:spcAft>
              <a:spcPct val="35000"/>
            </a:spcAft>
          </a:pPr>
          <a:r>
            <a:rPr lang="en-US" sz="1900" kern="1200" dirty="0" smtClean="0"/>
            <a:t>Parents/</a:t>
          </a:r>
        </a:p>
        <a:p>
          <a:pPr lvl="0" algn="ctr" defTabSz="844550">
            <a:lnSpc>
              <a:spcPct val="90000"/>
            </a:lnSpc>
            <a:spcBef>
              <a:spcPct val="0"/>
            </a:spcBef>
            <a:spcAft>
              <a:spcPct val="35000"/>
            </a:spcAft>
          </a:pPr>
          <a:r>
            <a:rPr lang="en-US" sz="1900" kern="1200" dirty="0" smtClean="0"/>
            <a:t>Legal Guardian</a:t>
          </a:r>
        </a:p>
        <a:p>
          <a:pPr lvl="0" algn="ctr" defTabSz="844550">
            <a:lnSpc>
              <a:spcPct val="90000"/>
            </a:lnSpc>
            <a:spcBef>
              <a:spcPct val="0"/>
            </a:spcBef>
            <a:spcAft>
              <a:spcPct val="35000"/>
            </a:spcAft>
          </a:pPr>
          <a:r>
            <a:rPr lang="en-US" sz="1900" kern="1200" dirty="0" smtClean="0"/>
            <a:t> Community</a:t>
          </a:r>
        </a:p>
      </dsp:txBody>
      <dsp:txXfrm>
        <a:off x="4313427" y="1339788"/>
        <a:ext cx="1527906" cy="1810385"/>
      </dsp:txXfrm>
    </dsp:sp>
    <dsp:sp modelId="{2739B45B-065E-44C3-AA68-462883108B56}">
      <dsp:nvSpPr>
        <dsp:cNvPr id="0" name=""/>
        <dsp:cNvSpPr/>
      </dsp:nvSpPr>
      <dsp:spPr>
        <a:xfrm>
          <a:off x="2032857" y="344077"/>
          <a:ext cx="3801808" cy="3801808"/>
        </a:xfrm>
        <a:prstGeom prst="pie">
          <a:avLst>
            <a:gd name="adj1" fmla="val 54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50%</a:t>
          </a:r>
        </a:p>
        <a:p>
          <a:pPr lvl="0" algn="ctr" defTabSz="844550">
            <a:lnSpc>
              <a:spcPct val="90000"/>
            </a:lnSpc>
            <a:spcBef>
              <a:spcPct val="0"/>
            </a:spcBef>
            <a:spcAft>
              <a:spcPct val="35000"/>
            </a:spcAft>
          </a:pPr>
          <a:r>
            <a:rPr lang="en-US" sz="1900" kern="1200" dirty="0" smtClean="0"/>
            <a:t>School</a:t>
          </a:r>
        </a:p>
        <a:p>
          <a:pPr lvl="0" algn="ctr" defTabSz="844550">
            <a:lnSpc>
              <a:spcPct val="90000"/>
            </a:lnSpc>
            <a:spcBef>
              <a:spcPct val="0"/>
            </a:spcBef>
            <a:spcAft>
              <a:spcPct val="35000"/>
            </a:spcAft>
          </a:pPr>
          <a:r>
            <a:rPr lang="en-US" sz="1900" kern="1200" dirty="0" smtClean="0"/>
            <a:t>Staff </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a:p>
      </dsp:txBody>
      <dsp:txXfrm>
        <a:off x="2399460" y="1339788"/>
        <a:ext cx="1357788" cy="1810385"/>
      </dsp:txXfrm>
    </dsp:sp>
    <dsp:sp modelId="{BA2FA687-5B2C-4227-A0DF-6CE794428AB6}">
      <dsp:nvSpPr>
        <dsp:cNvPr id="0" name=""/>
        <dsp:cNvSpPr/>
      </dsp:nvSpPr>
      <dsp:spPr>
        <a:xfrm>
          <a:off x="1976290" y="108726"/>
          <a:ext cx="4272509" cy="4272509"/>
        </a:xfrm>
        <a:prstGeom prst="circularArrow">
          <a:avLst>
            <a:gd name="adj1" fmla="val 5085"/>
            <a:gd name="adj2" fmla="val 327528"/>
            <a:gd name="adj3" fmla="val 50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C8F8B-3851-41A7-92DB-DF2F694A1198}">
      <dsp:nvSpPr>
        <dsp:cNvPr id="0" name=""/>
        <dsp:cNvSpPr/>
      </dsp:nvSpPr>
      <dsp:spPr>
        <a:xfrm>
          <a:off x="1797506" y="108726"/>
          <a:ext cx="4272509" cy="4272509"/>
        </a:xfrm>
        <a:prstGeom prst="circularArrow">
          <a:avLst>
            <a:gd name="adj1" fmla="val 5085"/>
            <a:gd name="adj2" fmla="val 327528"/>
            <a:gd name="adj3" fmla="val 15872472"/>
            <a:gd name="adj4" fmla="val 54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DDAECA-2764-49DB-8E97-C12FE444CF13}">
      <dsp:nvSpPr>
        <dsp:cNvPr id="0" name=""/>
        <dsp:cNvSpPr/>
      </dsp:nvSpPr>
      <dsp:spPr>
        <a:xfrm>
          <a:off x="1799486" y="341663"/>
          <a:ext cx="4249626" cy="3776472"/>
        </a:xfrm>
        <a:prstGeom prst="pie">
          <a:avLst>
            <a:gd name="adj1" fmla="val 16200000"/>
            <a:gd name="adj2" fmla="val 54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smtClean="0"/>
        </a:p>
      </dsp:txBody>
      <dsp:txXfrm>
        <a:off x="4121604" y="1330740"/>
        <a:ext cx="1517723" cy="1798320"/>
      </dsp:txXfrm>
    </dsp:sp>
    <dsp:sp modelId="{2739B45B-065E-44C3-AA68-462883108B56}">
      <dsp:nvSpPr>
        <dsp:cNvPr id="0" name=""/>
        <dsp:cNvSpPr/>
      </dsp:nvSpPr>
      <dsp:spPr>
        <a:xfrm>
          <a:off x="1856232" y="341663"/>
          <a:ext cx="3776472" cy="3776472"/>
        </a:xfrm>
        <a:prstGeom prst="pie">
          <a:avLst>
            <a:gd name="adj1" fmla="val 54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50%</a:t>
          </a:r>
        </a:p>
        <a:p>
          <a:pPr lvl="0" algn="ctr" defTabSz="1066800">
            <a:lnSpc>
              <a:spcPct val="90000"/>
            </a:lnSpc>
            <a:spcBef>
              <a:spcPct val="0"/>
            </a:spcBef>
            <a:spcAft>
              <a:spcPct val="35000"/>
            </a:spcAft>
          </a:pPr>
          <a:r>
            <a:rPr lang="en-US" sz="2400" kern="1200" dirty="0" smtClean="0"/>
            <a:t>School</a:t>
          </a:r>
        </a:p>
        <a:p>
          <a:pPr lvl="0" algn="ctr" defTabSz="1066800">
            <a:lnSpc>
              <a:spcPct val="90000"/>
            </a:lnSpc>
            <a:spcBef>
              <a:spcPct val="0"/>
            </a:spcBef>
            <a:spcAft>
              <a:spcPct val="35000"/>
            </a:spcAft>
          </a:pPr>
          <a:r>
            <a:rPr lang="en-US" sz="2400" kern="1200" dirty="0" smtClean="0"/>
            <a:t>Staff </a:t>
          </a:r>
        </a:p>
        <a:p>
          <a:pPr lvl="0" algn="ctr" defTabSz="1066800">
            <a:lnSpc>
              <a:spcPct val="90000"/>
            </a:lnSpc>
            <a:spcBef>
              <a:spcPct val="0"/>
            </a:spcBef>
            <a:spcAft>
              <a:spcPct val="35000"/>
            </a:spcAft>
          </a:pPr>
          <a:endParaRPr lang="en-US" sz="1900" kern="1200" dirty="0" smtClean="0"/>
        </a:p>
        <a:p>
          <a:pPr lvl="0" algn="ctr" defTabSz="1066800">
            <a:lnSpc>
              <a:spcPct val="90000"/>
            </a:lnSpc>
            <a:spcBef>
              <a:spcPct val="0"/>
            </a:spcBef>
            <a:spcAft>
              <a:spcPct val="35000"/>
            </a:spcAft>
          </a:pPr>
          <a:endParaRPr lang="en-US" sz="1900" kern="1200" dirty="0"/>
        </a:p>
      </dsp:txBody>
      <dsp:txXfrm>
        <a:off x="2220391" y="1330740"/>
        <a:ext cx="1348740" cy="1798320"/>
      </dsp:txXfrm>
    </dsp:sp>
    <dsp:sp modelId="{BA2FA687-5B2C-4227-A0DF-6CE794428AB6}">
      <dsp:nvSpPr>
        <dsp:cNvPr id="0" name=""/>
        <dsp:cNvSpPr/>
      </dsp:nvSpPr>
      <dsp:spPr>
        <a:xfrm>
          <a:off x="1671595" y="107882"/>
          <a:ext cx="4500332" cy="4244035"/>
        </a:xfrm>
        <a:prstGeom prst="circularArrow">
          <a:avLst>
            <a:gd name="adj1" fmla="val 5085"/>
            <a:gd name="adj2" fmla="val 327528"/>
            <a:gd name="adj3" fmla="val 50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C8F8B-3851-41A7-92DB-DF2F694A1198}">
      <dsp:nvSpPr>
        <dsp:cNvPr id="0" name=""/>
        <dsp:cNvSpPr/>
      </dsp:nvSpPr>
      <dsp:spPr>
        <a:xfrm>
          <a:off x="1622450" y="107882"/>
          <a:ext cx="4244035" cy="4244035"/>
        </a:xfrm>
        <a:prstGeom prst="circularArrow">
          <a:avLst>
            <a:gd name="adj1" fmla="val 5085"/>
            <a:gd name="adj2" fmla="val 327528"/>
            <a:gd name="adj3" fmla="val 15872472"/>
            <a:gd name="adj4" fmla="val 5400000"/>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F4C166-31C2-4DF6-AB59-26995175A51A}">
      <dsp:nvSpPr>
        <dsp:cNvPr id="0" name=""/>
        <dsp:cNvSpPr/>
      </dsp:nvSpPr>
      <dsp:spPr>
        <a:xfrm>
          <a:off x="2085974" y="2135235"/>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SSC</a:t>
          </a:r>
          <a:endParaRPr lang="en-US" sz="6500" kern="1200" dirty="0"/>
        </a:p>
      </dsp:txBody>
      <dsp:txXfrm>
        <a:off x="2085974" y="2135235"/>
        <a:ext cx="1924050" cy="1924050"/>
      </dsp:txXfrm>
    </dsp:sp>
    <dsp:sp modelId="{AA4CD9EC-28C5-4651-A100-AE4F744A841E}">
      <dsp:nvSpPr>
        <dsp:cNvPr id="0" name=""/>
        <dsp:cNvSpPr/>
      </dsp:nvSpPr>
      <dsp:spPr>
        <a:xfrm rot="16236662">
          <a:off x="2504913" y="1230074"/>
          <a:ext cx="1205416" cy="5483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15BCEA-F314-446F-9F36-A17FA74D5489}">
      <dsp:nvSpPr>
        <dsp:cNvPr id="0" name=""/>
        <dsp:cNvSpPr/>
      </dsp:nvSpPr>
      <dsp:spPr>
        <a:xfrm>
          <a:off x="2209770" y="129804"/>
          <a:ext cx="1827847" cy="146227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lvl="0" algn="ctr" defTabSz="2622550">
            <a:lnSpc>
              <a:spcPct val="90000"/>
            </a:lnSpc>
            <a:spcBef>
              <a:spcPct val="0"/>
            </a:spcBef>
            <a:spcAft>
              <a:spcPct val="35000"/>
            </a:spcAft>
          </a:pPr>
          <a:r>
            <a:rPr lang="en-US" sz="5900" kern="1200" dirty="0" smtClean="0"/>
            <a:t>ELAC</a:t>
          </a:r>
          <a:endParaRPr lang="en-US" sz="5900" kern="1200" dirty="0"/>
        </a:p>
      </dsp:txBody>
      <dsp:txXfrm>
        <a:off x="2209770" y="129804"/>
        <a:ext cx="1827847" cy="146227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0.50926</cdr:x>
      <cdr:y>0.38723</cdr:y>
    </cdr:from>
    <cdr:to>
      <cdr:x>0.7037</cdr:x>
      <cdr:y>0.69028</cdr:y>
    </cdr:to>
    <cdr:sp macro="" textlink="">
      <cdr:nvSpPr>
        <cdr:cNvPr id="2" name="TextBox 1"/>
        <cdr:cNvSpPr txBox="1"/>
      </cdr:nvSpPr>
      <cdr:spPr>
        <a:xfrm xmlns:a="http://schemas.openxmlformats.org/drawingml/2006/main">
          <a:off x="4191000" y="1752600"/>
          <a:ext cx="1600200" cy="1371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chemeClr val="bg1"/>
              </a:solidFill>
            </a:rPr>
            <a:t>PARENTS/</a:t>
          </a:r>
        </a:p>
        <a:p xmlns:a="http://schemas.openxmlformats.org/drawingml/2006/main">
          <a:pPr algn="ctr"/>
          <a:r>
            <a:rPr lang="en-US" sz="2000" b="1" dirty="0" smtClean="0">
              <a:solidFill>
                <a:schemeClr val="bg1"/>
              </a:solidFill>
            </a:rPr>
            <a:t>COMMUNITY</a:t>
          </a:r>
          <a:endParaRPr lang="en-US" sz="2000" b="1" dirty="0">
            <a:solidFill>
              <a:schemeClr val="bg1"/>
            </a:solidFill>
          </a:endParaRPr>
        </a:p>
      </cdr:txBody>
    </cdr:sp>
  </cdr:relSizeAnchor>
  <cdr:relSizeAnchor xmlns:cdr="http://schemas.openxmlformats.org/drawingml/2006/chartDrawing">
    <cdr:from>
      <cdr:x>0.25926</cdr:x>
      <cdr:y>0.50509</cdr:y>
    </cdr:from>
    <cdr:to>
      <cdr:x>0.46082</cdr:x>
      <cdr:y>0.6061</cdr:y>
    </cdr:to>
    <cdr:sp macro="" textlink="">
      <cdr:nvSpPr>
        <cdr:cNvPr id="3" name="TextBox 2"/>
        <cdr:cNvSpPr txBox="1"/>
      </cdr:nvSpPr>
      <cdr:spPr>
        <a:xfrm xmlns:a="http://schemas.openxmlformats.org/drawingml/2006/main">
          <a:off x="2133601" y="2286000"/>
          <a:ext cx="1658778"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dirty="0" smtClean="0">
              <a:solidFill>
                <a:schemeClr val="bg1"/>
              </a:solidFill>
            </a:rPr>
            <a:t>TEACHERS</a:t>
          </a:r>
          <a:endParaRPr lang="en-US" sz="20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0.52381</cdr:x>
      <cdr:y>0.38723</cdr:y>
    </cdr:from>
    <cdr:to>
      <cdr:x>0.71825</cdr:x>
      <cdr:y>0.69028</cdr:y>
    </cdr:to>
    <cdr:sp macro="" textlink="">
      <cdr:nvSpPr>
        <cdr:cNvPr id="2" name="TextBox 1"/>
        <cdr:cNvSpPr txBox="1"/>
      </cdr:nvSpPr>
      <cdr:spPr>
        <a:xfrm xmlns:a="http://schemas.openxmlformats.org/drawingml/2006/main">
          <a:off x="4310747" y="1752606"/>
          <a:ext cx="1600163" cy="13715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chemeClr val="bg1"/>
              </a:solidFill>
            </a:rPr>
            <a:t>Parent/Legal</a:t>
          </a:r>
        </a:p>
        <a:p xmlns:a="http://schemas.openxmlformats.org/drawingml/2006/main">
          <a:pPr algn="ctr"/>
          <a:r>
            <a:rPr lang="en-US" sz="2000" b="1" dirty="0" smtClean="0">
              <a:solidFill>
                <a:schemeClr val="bg1"/>
              </a:solidFill>
            </a:rPr>
            <a:t>Guardian </a:t>
          </a:r>
        </a:p>
        <a:p xmlns:a="http://schemas.openxmlformats.org/drawingml/2006/main">
          <a:pPr algn="ctr"/>
          <a:r>
            <a:rPr lang="en-US" sz="2000" b="1" dirty="0" smtClean="0">
              <a:solidFill>
                <a:schemeClr val="bg1"/>
              </a:solidFill>
            </a:rPr>
            <a:t>of English</a:t>
          </a:r>
        </a:p>
        <a:p xmlns:a="http://schemas.openxmlformats.org/drawingml/2006/main">
          <a:pPr algn="ctr"/>
          <a:r>
            <a:rPr lang="en-US" sz="2000" b="1" dirty="0" smtClean="0">
              <a:solidFill>
                <a:schemeClr val="bg1"/>
              </a:solidFill>
            </a:rPr>
            <a:t>Learners (EL)</a:t>
          </a:r>
        </a:p>
      </cdr:txBody>
    </cdr:sp>
  </cdr:relSizeAnchor>
  <cdr:relSizeAnchor xmlns:cdr="http://schemas.openxmlformats.org/drawingml/2006/chartDrawing">
    <cdr:from>
      <cdr:x>0.2533</cdr:x>
      <cdr:y>0.22153</cdr:y>
    </cdr:from>
    <cdr:to>
      <cdr:x>0.50798</cdr:x>
      <cdr:y>0.39074</cdr:y>
    </cdr:to>
    <cdr:sp macro="" textlink="">
      <cdr:nvSpPr>
        <cdr:cNvPr id="4" name="TextBox 3"/>
        <cdr:cNvSpPr txBox="1"/>
      </cdr:nvSpPr>
      <cdr:spPr>
        <a:xfrm xmlns:a="http://schemas.openxmlformats.org/drawingml/2006/main" rot="2648041">
          <a:off x="2084538" y="1002641"/>
          <a:ext cx="2095919" cy="765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367" cy="465294"/>
          </a:xfrm>
          <a:prstGeom prst="rect">
            <a:avLst/>
          </a:prstGeom>
        </p:spPr>
        <p:txBody>
          <a:bodyPr vert="horz" lIns="90850" tIns="45426" rIns="90850" bIns="45426" rtlCol="0"/>
          <a:lstStyle>
            <a:lvl1pPr algn="l">
              <a:defRPr sz="1200"/>
            </a:lvl1pPr>
          </a:lstStyle>
          <a:p>
            <a:endParaRPr lang="en-US"/>
          </a:p>
        </p:txBody>
      </p:sp>
      <p:sp>
        <p:nvSpPr>
          <p:cNvPr id="3" name="Date Placeholder 2"/>
          <p:cNvSpPr>
            <a:spLocks noGrp="1"/>
          </p:cNvSpPr>
          <p:nvPr>
            <p:ph type="dt" sz="quarter" idx="1"/>
          </p:nvPr>
        </p:nvSpPr>
        <p:spPr>
          <a:xfrm>
            <a:off x="3971456" y="0"/>
            <a:ext cx="3037366" cy="465294"/>
          </a:xfrm>
          <a:prstGeom prst="rect">
            <a:avLst/>
          </a:prstGeom>
        </p:spPr>
        <p:txBody>
          <a:bodyPr vert="horz" lIns="90850" tIns="45426" rIns="90850" bIns="45426" rtlCol="0"/>
          <a:lstStyle>
            <a:lvl1pPr algn="r">
              <a:defRPr sz="1200"/>
            </a:lvl1pPr>
          </a:lstStyle>
          <a:p>
            <a:fld id="{92928197-0ADF-41D7-8316-F2106B60604A}" type="datetimeFigureOut">
              <a:rPr lang="en-US" smtClean="0"/>
              <a:pPr/>
              <a:t>9/2/2014</a:t>
            </a:fld>
            <a:endParaRPr lang="en-US"/>
          </a:p>
        </p:txBody>
      </p:sp>
      <p:sp>
        <p:nvSpPr>
          <p:cNvPr id="4" name="Footer Placeholder 3"/>
          <p:cNvSpPr>
            <a:spLocks noGrp="1"/>
          </p:cNvSpPr>
          <p:nvPr>
            <p:ph type="ftr" sz="quarter" idx="2"/>
          </p:nvPr>
        </p:nvSpPr>
        <p:spPr>
          <a:xfrm>
            <a:off x="2" y="8829530"/>
            <a:ext cx="3037367" cy="465294"/>
          </a:xfrm>
          <a:prstGeom prst="rect">
            <a:avLst/>
          </a:prstGeom>
        </p:spPr>
        <p:txBody>
          <a:bodyPr vert="horz" lIns="90850" tIns="45426" rIns="90850" bIns="45426"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29530"/>
            <a:ext cx="3037366" cy="465294"/>
          </a:xfrm>
          <a:prstGeom prst="rect">
            <a:avLst/>
          </a:prstGeom>
        </p:spPr>
        <p:txBody>
          <a:bodyPr vert="horz" lIns="90850" tIns="45426" rIns="90850" bIns="45426" rtlCol="0" anchor="b"/>
          <a:lstStyle>
            <a:lvl1pPr algn="r">
              <a:defRPr sz="1200"/>
            </a:lvl1pPr>
          </a:lstStyle>
          <a:p>
            <a:fld id="{6A62E327-894F-4BCB-AAA4-3185E73DEDC8}" type="slidenum">
              <a:rPr lang="en-US" smtClean="0"/>
              <a:pPr/>
              <a:t>‹#›</a:t>
            </a:fld>
            <a:endParaRPr lang="en-US"/>
          </a:p>
        </p:txBody>
      </p:sp>
    </p:spTree>
    <p:extLst>
      <p:ext uri="{BB962C8B-B14F-4D97-AF65-F5344CB8AC3E}">
        <p14:creationId xmlns:p14="http://schemas.microsoft.com/office/powerpoint/2010/main" xmlns="" val="323625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8" tIns="46580" rIns="93158" bIns="46580" rtlCol="0"/>
          <a:lstStyle>
            <a:lvl1pPr algn="r">
              <a:defRPr sz="1200"/>
            </a:lvl1pPr>
          </a:lstStyle>
          <a:p>
            <a:fld id="{48576854-68CD-4435-91BE-2249575C6662}" type="datetimeFigureOut">
              <a:rPr lang="en-US" smtClean="0"/>
              <a:pPr/>
              <a:t>9/2/2014</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8" tIns="46580" rIns="93158" bIns="46580" rtlCol="0" anchor="b"/>
          <a:lstStyle>
            <a:lvl1pPr algn="r">
              <a:defRPr sz="1200"/>
            </a:lvl1pPr>
          </a:lstStyle>
          <a:p>
            <a:fld id="{6D049D45-535C-4B87-A469-A9148CA7AB82}" type="slidenum">
              <a:rPr lang="en-US" smtClean="0"/>
              <a:pPr/>
              <a:t>‹#›</a:t>
            </a:fld>
            <a:endParaRPr lang="en-US"/>
          </a:p>
        </p:txBody>
      </p:sp>
    </p:spTree>
    <p:extLst>
      <p:ext uri="{BB962C8B-B14F-4D97-AF65-F5344CB8AC3E}">
        <p14:creationId xmlns:p14="http://schemas.microsoft.com/office/powerpoint/2010/main" xmlns="" val="141061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49D45-535C-4B87-A469-A9148CA7AB82}" type="slidenum">
              <a:rPr lang="en-US" smtClean="0"/>
              <a:pPr/>
              <a:t>1</a:t>
            </a:fld>
            <a:endParaRPr lang="en-US"/>
          </a:p>
        </p:txBody>
      </p:sp>
    </p:spTree>
    <p:extLst>
      <p:ext uri="{BB962C8B-B14F-4D97-AF65-F5344CB8AC3E}">
        <p14:creationId xmlns:p14="http://schemas.microsoft.com/office/powerpoint/2010/main" xmlns="" val="153718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14</a:t>
            </a:fld>
            <a:endParaRPr lang="en-US"/>
          </a:p>
        </p:txBody>
      </p:sp>
    </p:spTree>
    <p:extLst>
      <p:ext uri="{BB962C8B-B14F-4D97-AF65-F5344CB8AC3E}">
        <p14:creationId xmlns:p14="http://schemas.microsoft.com/office/powerpoint/2010/main" xmlns="" val="206522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49D45-535C-4B87-A469-A9148CA7AB82}" type="slidenum">
              <a:rPr lang="en-US" smtClean="0"/>
              <a:pPr/>
              <a:t>2</a:t>
            </a:fld>
            <a:endParaRPr lang="en-US"/>
          </a:p>
        </p:txBody>
      </p:sp>
    </p:spTree>
    <p:extLst>
      <p:ext uri="{BB962C8B-B14F-4D97-AF65-F5344CB8AC3E}">
        <p14:creationId xmlns:p14="http://schemas.microsoft.com/office/powerpoint/2010/main" xmlns="" val="153608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49D45-535C-4B87-A469-A9148CA7AB82}" type="slidenum">
              <a:rPr lang="en-US" smtClean="0"/>
              <a:pPr/>
              <a:t>3</a:t>
            </a:fld>
            <a:endParaRPr lang="en-US"/>
          </a:p>
        </p:txBody>
      </p:sp>
    </p:spTree>
    <p:extLst>
      <p:ext uri="{BB962C8B-B14F-4D97-AF65-F5344CB8AC3E}">
        <p14:creationId xmlns:p14="http://schemas.microsoft.com/office/powerpoint/2010/main" xmlns="" val="309851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1" indent="-174671">
              <a:buFont typeface="Arial" pitchFamily="34" charset="0"/>
              <a:buChar char="•"/>
            </a:pPr>
            <a:r>
              <a:rPr lang="en-US" dirty="0" smtClean="0"/>
              <a:t>Suggestions:</a:t>
            </a:r>
            <a:r>
              <a:rPr lang="en-US" baseline="0" dirty="0" smtClean="0"/>
              <a:t>  elect alternates for each sub-group (excluding the principal) in the event of mid year vacancies.</a:t>
            </a:r>
          </a:p>
          <a:p>
            <a:pPr marL="174671" indent="-174671" defTabSz="931582">
              <a:buFont typeface="Arial" pitchFamily="34" charset="0"/>
              <a:buChar char="•"/>
            </a:pPr>
            <a:r>
              <a:rPr lang="en-US" baseline="0" dirty="0" smtClean="0"/>
              <a:t>Teacher </a:t>
            </a:r>
            <a:r>
              <a:rPr lang="en-US" dirty="0"/>
              <a:t>provide direct instruction to the pupils for the full time of employment	</a:t>
            </a:r>
          </a:p>
          <a:p>
            <a:pPr marL="174671" indent="-174671" defTabSz="931582">
              <a:buFont typeface="Arial" pitchFamily="34" charset="0"/>
              <a:buChar char="•"/>
            </a:pPr>
            <a:r>
              <a:rPr lang="en-US" dirty="0"/>
              <a:t>principal is the </a:t>
            </a:r>
            <a:r>
              <a:rPr lang="en-US" b="1" dirty="0"/>
              <a:t>only </a:t>
            </a:r>
            <a:r>
              <a:rPr lang="en-US" dirty="0"/>
              <a:t>automatic member on the SSC. It is strongly recommended that the principal not serve as the SSC chairperson. 	</a:t>
            </a:r>
          </a:p>
          <a:p>
            <a:pPr marL="174671" indent="-174671" defTabSz="931582">
              <a:buFont typeface="Arial" pitchFamily="34" charset="0"/>
              <a:buChar char="•"/>
            </a:pPr>
            <a:r>
              <a:rPr lang="en-US" dirty="0"/>
              <a:t>Other personnel are employees who do not provide direct instruction to pupils for the full time of employment.</a:t>
            </a:r>
          </a:p>
          <a:p>
            <a:pPr marL="174671" indent="-174671" defTabSz="931582">
              <a:buFont typeface="Arial" pitchFamily="34" charset="0"/>
              <a:buChar char="•"/>
            </a:pPr>
            <a:r>
              <a:rPr lang="en-US" dirty="0"/>
              <a:t>Middle schools may include student according to bylaws.  High school must include students equal portion on the parent/community side.</a:t>
            </a:r>
          </a:p>
          <a:p>
            <a:pPr defTabSz="931582"/>
            <a:r>
              <a:rPr lang="en-US" dirty="0"/>
              <a:t>	</a:t>
            </a:r>
          </a:p>
          <a:p>
            <a:pPr marL="174671" indent="-174671" defTabSz="931582">
              <a:buFont typeface="Arial" pitchFamily="34" charset="0"/>
              <a:buChar char="•"/>
            </a:pPr>
            <a:endParaRPr lang="en-US"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4</a:t>
            </a:fld>
            <a:endParaRPr lang="en-US"/>
          </a:p>
        </p:txBody>
      </p:sp>
    </p:spTree>
    <p:extLst>
      <p:ext uri="{BB962C8B-B14F-4D97-AF65-F5344CB8AC3E}">
        <p14:creationId xmlns:p14="http://schemas.microsoft.com/office/powerpoint/2010/main" xmlns="" val="329513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a:t>ELAC in at least the same percentage as their children represent of the total number of pupils in the school. </a:t>
            </a:r>
          </a:p>
          <a:p>
            <a:r>
              <a:rPr lang="en-US" dirty="0"/>
              <a:t>	</a:t>
            </a:r>
          </a:p>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6</a:t>
            </a:fld>
            <a:endParaRPr lang="en-US"/>
          </a:p>
        </p:txBody>
      </p:sp>
    </p:spTree>
    <p:extLst>
      <p:ext uri="{BB962C8B-B14F-4D97-AF65-F5344CB8AC3E}">
        <p14:creationId xmlns:p14="http://schemas.microsoft.com/office/powerpoint/2010/main" xmlns="" val="234098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170345" indent="-170345">
              <a:buFont typeface="Arial" pitchFamily="34" charset="0"/>
              <a:buChar char="•"/>
            </a:pPr>
            <a:r>
              <a:rPr lang="en-US" dirty="0"/>
              <a:t>ELAC in at least the same percentage as their children represent of the total number of pupils in the school. </a:t>
            </a:r>
          </a:p>
          <a:p>
            <a:endParaRPr lang="en-US" dirty="0"/>
          </a:p>
          <a:p>
            <a:r>
              <a:rPr lang="en-US" dirty="0"/>
              <a:t>Parents of non-EL students, not employed by the District. </a:t>
            </a:r>
          </a:p>
          <a:p>
            <a:r>
              <a:rPr lang="en-US" dirty="0"/>
              <a:t>	</a:t>
            </a:r>
          </a:p>
          <a:p>
            <a:pPr marL="170345" indent="-170345">
              <a:buFont typeface="Arial" pitchFamily="34" charset="0"/>
              <a:buChar char="•"/>
            </a:pP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8</a:t>
            </a:fld>
            <a:endParaRPr lang="en-US"/>
          </a:p>
        </p:txBody>
      </p:sp>
    </p:spTree>
    <p:extLst>
      <p:ext uri="{BB962C8B-B14F-4D97-AF65-F5344CB8AC3E}">
        <p14:creationId xmlns:p14="http://schemas.microsoft.com/office/powerpoint/2010/main" xmlns="" val="200187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10</a:t>
            </a:fld>
            <a:endParaRPr lang="en-US"/>
          </a:p>
        </p:txBody>
      </p:sp>
    </p:spTree>
    <p:extLst>
      <p:ext uri="{BB962C8B-B14F-4D97-AF65-F5344CB8AC3E}">
        <p14:creationId xmlns:p14="http://schemas.microsoft.com/office/powerpoint/2010/main" xmlns="" val="387872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note:</a:t>
            </a:r>
          </a:p>
          <a:p>
            <a:r>
              <a:rPr lang="en-US" baseline="0" dirty="0" smtClean="0"/>
              <a:t>The SSC may form small advisory committees </a:t>
            </a:r>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11</a:t>
            </a:fld>
            <a:endParaRPr lang="en-US"/>
          </a:p>
        </p:txBody>
      </p:sp>
    </p:spTree>
    <p:extLst>
      <p:ext uri="{BB962C8B-B14F-4D97-AF65-F5344CB8AC3E}">
        <p14:creationId xmlns:p14="http://schemas.microsoft.com/office/powerpoint/2010/main" xmlns="" val="249486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49D45-535C-4B87-A469-A9148CA7AB82}" type="slidenum">
              <a:rPr lang="en-US" smtClean="0"/>
              <a:pPr/>
              <a:t>13</a:t>
            </a:fld>
            <a:endParaRPr lang="en-US"/>
          </a:p>
        </p:txBody>
      </p:sp>
    </p:spTree>
    <p:extLst>
      <p:ext uri="{BB962C8B-B14F-4D97-AF65-F5344CB8AC3E}">
        <p14:creationId xmlns:p14="http://schemas.microsoft.com/office/powerpoint/2010/main" xmlns="" val="258630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F06D8-FA98-4051-9668-FDE9E4E87A51}"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CF88-1863-4FD6-82C0-BA5C4D25F723}" type="slidenum">
              <a:rPr lang="en-US" smtClean="0"/>
              <a:pPr/>
              <a:t>‹#›</a:t>
            </a:fld>
            <a:endParaRPr lang="en-US"/>
          </a:p>
        </p:txBody>
      </p:sp>
      <p:pic>
        <p:nvPicPr>
          <p:cNvPr id="7" name="Picture 6" descr="Green swirls.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847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F06D8-FA98-4051-9668-FDE9E4E87A51}"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63564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F06D8-FA98-4051-9668-FDE9E4E87A51}"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79527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F06D8-FA98-4051-9668-FDE9E4E87A51}"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77480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F06D8-FA98-4051-9668-FDE9E4E87A51}"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350624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F06D8-FA98-4051-9668-FDE9E4E87A51}"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25065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F06D8-FA98-4051-9668-FDE9E4E87A51}"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218219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F06D8-FA98-4051-9668-FDE9E4E87A51}" type="datetimeFigureOut">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232405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F06D8-FA98-4051-9668-FDE9E4E87A51}" type="datetimeFigureOut">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408216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F06D8-FA98-4051-9668-FDE9E4E87A51}"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266340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F06D8-FA98-4051-9668-FDE9E4E87A51}"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7CF88-1863-4FD6-82C0-BA5C4D25F723}" type="slidenum">
              <a:rPr lang="en-US" smtClean="0"/>
              <a:pPr/>
              <a:t>‹#›</a:t>
            </a:fld>
            <a:endParaRPr lang="en-US"/>
          </a:p>
        </p:txBody>
      </p:sp>
    </p:spTree>
    <p:extLst>
      <p:ext uri="{BB962C8B-B14F-4D97-AF65-F5344CB8AC3E}">
        <p14:creationId xmlns:p14="http://schemas.microsoft.com/office/powerpoint/2010/main" xmlns="" val="17338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F06D8-FA98-4051-9668-FDE9E4E87A51}" type="datetimeFigureOut">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7CF88-1863-4FD6-82C0-BA5C4D25F723}" type="slidenum">
              <a:rPr lang="en-US" smtClean="0"/>
              <a:pPr/>
              <a:t>‹#›</a:t>
            </a:fld>
            <a:endParaRPr lang="en-US"/>
          </a:p>
        </p:txBody>
      </p:sp>
      <p:pic>
        <p:nvPicPr>
          <p:cNvPr id="7" name="Picture 6" descr="Green swirls.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2845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5852896" y="-6474"/>
            <a:ext cx="3291104" cy="6840108"/>
            <a:chOff x="7344" y="0"/>
            <a:chExt cx="5001" cy="15848"/>
          </a:xfrm>
        </p:grpSpPr>
        <p:grpSp>
          <p:nvGrpSpPr>
            <p:cNvPr id="7" name="Group 6"/>
            <p:cNvGrpSpPr>
              <a:grpSpLocks/>
            </p:cNvGrpSpPr>
            <p:nvPr/>
          </p:nvGrpSpPr>
          <p:grpSpPr bwMode="auto">
            <a:xfrm>
              <a:off x="7344" y="8"/>
              <a:ext cx="5001" cy="15840"/>
              <a:chOff x="7560" y="8"/>
              <a:chExt cx="4801" cy="15840"/>
            </a:xfrm>
          </p:grpSpPr>
          <p:sp>
            <p:nvSpPr>
              <p:cNvPr id="10" name="Rectangle 9"/>
              <p:cNvSpPr>
                <a:spLocks noChangeArrowheads="1"/>
              </p:cNvSpPr>
              <p:nvPr/>
            </p:nvSpPr>
            <p:spPr bwMode="auto">
              <a:xfrm>
                <a:off x="7856" y="8"/>
                <a:ext cx="4505" cy="15840"/>
              </a:xfrm>
              <a:prstGeom prst="rect">
                <a:avLst/>
              </a:prstGeom>
              <a:solidFill>
                <a:schemeClr val="accent3"/>
              </a:solidFill>
              <a:extLst>
                <a:ext uri="{91240B29-F687-4F45-9708-019B960494DF}">
                  <a14:hiddenLine xmlns:a14="http://schemas.microsoft.com/office/drawing/2010/main" xmlns="" w="9525">
                    <a:solidFill>
                      <a:srgbClr val="D8D8D8"/>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alpha val="80000"/>
                  </a:schemeClr>
                </a:fgClr>
                <a:bgClr>
                  <a:schemeClr val="bg1">
                    <a:alpha val="80000"/>
                  </a:schemeClr>
                </a:bgClr>
              </a:pattFill>
              <a:extLs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US"/>
              </a:p>
            </p:txBody>
          </p:sp>
        </p:grpSp>
        <p:sp>
          <p:nvSpPr>
            <p:cNvPr id="8" name="Rectangle 7"/>
            <p:cNvSpPr>
              <a:spLocks noChangeArrowheads="1"/>
            </p:cNvSpPr>
            <p:nvPr/>
          </p:nvSpPr>
          <p:spPr bwMode="auto">
            <a:xfrm>
              <a:off x="7344" y="0"/>
              <a:ext cx="4896" cy="3958"/>
            </a:xfrm>
            <a:prstGeom prst="rect">
              <a:avLst/>
            </a:prstGeom>
            <a:noFill/>
            <a:extLst>
              <a:ext uri="{909E8E84-426E-40DD-AFC4-6F175D3DCCD1}">
                <a14:hiddenFill xmlns:a14="http://schemas.microsoft.com/office/drawing/2010/main" xmlns="">
                  <a:solidFill>
                    <a:srgbClr val="FFFFFF">
                      <a:alpha val="80000"/>
                    </a:srgbClr>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dist="53882" dir="2700000" algn="ctr" rotWithShape="0">
                      <a:srgbClr val="D8D8D8"/>
                    </a:outerShdw>
                  </a:effectLst>
                </a14:hiddenEffects>
              </a:ext>
            </a:extLst>
          </p:spPr>
          <p:txBody>
            <a:bodyPr rot="0" vert="horz" wrap="square" lIns="365760" tIns="182880" rIns="182880" bIns="182880" anchor="b" anchorCtr="0" upright="1">
              <a:noAutofit/>
            </a:bodyPr>
            <a:lstStyle/>
            <a:p>
              <a:pPr marL="0" marR="0">
                <a:spcBef>
                  <a:spcPts val="0"/>
                </a:spcBef>
                <a:spcAft>
                  <a:spcPts val="0"/>
                </a:spcAft>
              </a:pPr>
              <a:r>
                <a:rPr lang="en-US" sz="4800" b="1">
                  <a:solidFill>
                    <a:srgbClr val="FFFFFF"/>
                  </a:solidFill>
                  <a:effectLst/>
                  <a:latin typeface="Cambria"/>
                  <a:ea typeface="Times New Roman"/>
                  <a:cs typeface="Times New Roman"/>
                </a:rPr>
                <a:t>     </a:t>
              </a:r>
              <a:endParaRPr lang="en-US" sz="1100">
                <a:effectLst/>
                <a:latin typeface="Calibri"/>
                <a:ea typeface="Times New Roman"/>
                <a:cs typeface="Times New Roman"/>
              </a:endParaRPr>
            </a:p>
          </p:txBody>
        </p:sp>
      </p:grpSp>
      <p:sp>
        <p:nvSpPr>
          <p:cNvPr id="12" name="Rectangle 11"/>
          <p:cNvSpPr>
            <a:spLocks noChangeArrowheads="1"/>
          </p:cNvSpPr>
          <p:nvPr/>
        </p:nvSpPr>
        <p:spPr bwMode="auto">
          <a:xfrm>
            <a:off x="64285" y="1905000"/>
            <a:ext cx="5852896" cy="494665"/>
          </a:xfrm>
          <a:prstGeom prst="rect">
            <a:avLst/>
          </a:prstGeom>
          <a:solidFill>
            <a:schemeClr val="accent3">
              <a:lumMod val="50000"/>
            </a:schemeClr>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ctr">
              <a:spcBef>
                <a:spcPts val="0"/>
              </a:spcBef>
              <a:spcAft>
                <a:spcPts val="0"/>
              </a:spcAft>
            </a:pPr>
            <a:r>
              <a:rPr lang="en-US" sz="2600" dirty="0">
                <a:solidFill>
                  <a:srgbClr val="FFFFFF"/>
                </a:solidFill>
                <a:effectLst/>
                <a:latin typeface="Cambria"/>
                <a:ea typeface="Times New Roman"/>
                <a:cs typeface="Times New Roman"/>
              </a:rPr>
              <a:t>     </a:t>
            </a:r>
            <a:r>
              <a:rPr lang="en-US" sz="2600" dirty="0" smtClean="0">
                <a:solidFill>
                  <a:srgbClr val="FFFFFF"/>
                </a:solidFill>
                <a:effectLst/>
                <a:latin typeface="Cambria"/>
                <a:ea typeface="Times New Roman"/>
                <a:cs typeface="Times New Roman"/>
              </a:rPr>
              <a:t>ORIENTATION   AND   ELECTION </a:t>
            </a:r>
            <a:endParaRPr lang="en-US" sz="1100" dirty="0">
              <a:effectLst/>
              <a:latin typeface="Calibri"/>
              <a:ea typeface="Times New Roman"/>
              <a:cs typeface="Times New Roman"/>
            </a:endParaRPr>
          </a:p>
        </p:txBody>
      </p:sp>
      <p:sp>
        <p:nvSpPr>
          <p:cNvPr id="13" name="Text Box 42"/>
          <p:cNvSpPr txBox="1"/>
          <p:nvPr/>
        </p:nvSpPr>
        <p:spPr>
          <a:xfrm>
            <a:off x="346653" y="3200400"/>
            <a:ext cx="4631055" cy="2695575"/>
          </a:xfrm>
          <a:prstGeom prst="rect">
            <a:avLst/>
          </a:prstGeom>
          <a:noFill/>
          <a:ln w="6350">
            <a:noFill/>
          </a:ln>
          <a:effectLst/>
        </p:spPr>
        <p:txBody>
          <a:bodyPr rot="0" spcFirstLastPara="0" vert="horz" wrap="square" lIns="0" tIns="91440" rIns="0" bIns="91440" numCol="1" spcCol="0" rtlCol="0" fromWordArt="0" anchor="t" anchorCtr="0" forceAA="0" compatLnSpc="1">
            <a:prstTxWarp prst="textNoShape">
              <a:avLst/>
            </a:prstTxWarp>
            <a:noAutofit/>
          </a:bodyPr>
          <a:lstStyle/>
          <a:p>
            <a:pPr marL="0" marR="0">
              <a:lnSpc>
                <a:spcPct val="125000"/>
              </a:lnSpc>
              <a:spcBef>
                <a:spcPts val="0"/>
              </a:spcBef>
              <a:spcAft>
                <a:spcPts val="1000"/>
              </a:spcAft>
            </a:pPr>
            <a:r>
              <a:rPr lang="en-US" sz="2000" i="1" dirty="0">
                <a:solidFill>
                  <a:schemeClr val="accent3">
                    <a:lumMod val="50000"/>
                  </a:schemeClr>
                </a:solidFill>
                <a:effectLst/>
                <a:latin typeface="Calibri"/>
                <a:ea typeface="Times New Roman"/>
                <a:cs typeface="Times New Roman"/>
              </a:rPr>
              <a:t>School Site </a:t>
            </a:r>
            <a:r>
              <a:rPr lang="en-US" sz="2000" i="1" dirty="0" smtClean="0">
                <a:solidFill>
                  <a:schemeClr val="accent3">
                    <a:lumMod val="50000"/>
                  </a:schemeClr>
                </a:solidFill>
                <a:effectLst/>
                <a:latin typeface="Calibri"/>
                <a:ea typeface="Times New Roman"/>
                <a:cs typeface="Times New Roman"/>
              </a:rPr>
              <a:t>Council (SSC)</a:t>
            </a:r>
            <a:endParaRPr lang="en-US" sz="1100" i="1" dirty="0">
              <a:solidFill>
                <a:schemeClr val="accent3">
                  <a:lumMod val="50000"/>
                </a:schemeClr>
              </a:solidFill>
              <a:effectLst/>
              <a:latin typeface="Calibri"/>
              <a:ea typeface="Times New Roman"/>
              <a:cs typeface="Times New Roman"/>
            </a:endParaRPr>
          </a:p>
          <a:p>
            <a:pPr marL="0" marR="0">
              <a:lnSpc>
                <a:spcPct val="125000"/>
              </a:lnSpc>
              <a:spcBef>
                <a:spcPts val="0"/>
              </a:spcBef>
              <a:spcAft>
                <a:spcPts val="1000"/>
              </a:spcAft>
            </a:pPr>
            <a:r>
              <a:rPr lang="en-US" sz="2000" i="1" dirty="0">
                <a:solidFill>
                  <a:schemeClr val="accent3">
                    <a:lumMod val="50000"/>
                  </a:schemeClr>
                </a:solidFill>
                <a:effectLst/>
                <a:latin typeface="Calibri"/>
                <a:ea typeface="Times New Roman"/>
                <a:cs typeface="Times New Roman"/>
              </a:rPr>
              <a:t>English Learner Advisory </a:t>
            </a:r>
            <a:r>
              <a:rPr lang="en-US" sz="2000" i="1" dirty="0" smtClean="0">
                <a:solidFill>
                  <a:schemeClr val="accent3">
                    <a:lumMod val="50000"/>
                  </a:schemeClr>
                </a:solidFill>
                <a:effectLst/>
                <a:latin typeface="Calibri"/>
                <a:ea typeface="Times New Roman"/>
                <a:cs typeface="Times New Roman"/>
              </a:rPr>
              <a:t>Committee (ELAC) </a:t>
            </a:r>
            <a:r>
              <a:rPr lang="en-US" sz="1100" dirty="0">
                <a:effectLst/>
                <a:latin typeface="Calibri"/>
                <a:ea typeface="Calibri"/>
                <a:cs typeface="Times New Roman"/>
              </a:rPr>
              <a:t> </a:t>
            </a:r>
          </a:p>
        </p:txBody>
      </p:sp>
      <p:pic>
        <p:nvPicPr>
          <p:cNvPr id="2059" name="Object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5498" y="1367756"/>
            <a:ext cx="1685925" cy="1406525"/>
          </a:xfrm>
          <a:prstGeom prst="rect">
            <a:avLst/>
          </a:prstGeom>
          <a:noFill/>
          <a:extLst>
            <a:ext uri="{909E8E84-426E-40DD-AFC4-6F175D3DCCD1}">
              <a14:hiddenFill xmlns:a14="http://schemas.microsoft.com/office/drawing/2010/main" xmlns="">
                <a:solidFill>
                  <a:srgbClr val="BBE0E3"/>
                </a:solidFill>
              </a14:hiddenFill>
            </a:ext>
          </a:extLst>
        </p:spPr>
      </p:pic>
      <p:sp>
        <p:nvSpPr>
          <p:cNvPr id="14" name="Rectangle 18"/>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6565126" y="3206928"/>
            <a:ext cx="2133599" cy="584775"/>
          </a:xfrm>
          <a:prstGeom prst="rect">
            <a:avLst/>
          </a:prstGeom>
        </p:spPr>
        <p:txBody>
          <a:bodyPr wrap="square">
            <a:spAutoFit/>
          </a:bodyPr>
          <a:lstStyle/>
          <a:p>
            <a:pPr algn="ctr"/>
            <a:r>
              <a:rPr lang="en-US" sz="3200" b="1" dirty="0" smtClean="0"/>
              <a:t>2014- 2015</a:t>
            </a:r>
            <a:endParaRPr lang="en-US" sz="3200" dirty="0"/>
          </a:p>
        </p:txBody>
      </p:sp>
      <p:cxnSp>
        <p:nvCxnSpPr>
          <p:cNvPr id="3" name="Straight Connector 2"/>
          <p:cNvCxnSpPr/>
          <p:nvPr/>
        </p:nvCxnSpPr>
        <p:spPr>
          <a:xfrm>
            <a:off x="228600" y="3206929"/>
            <a:ext cx="4749108"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4855" y="4419600"/>
            <a:ext cx="4742853"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6182" y="354418"/>
            <a:ext cx="3274695" cy="903605"/>
          </a:xfrm>
          <a:prstGeom prst="rect">
            <a:avLst/>
          </a:prstGeom>
          <a:noFill/>
          <a:ln>
            <a:noFill/>
          </a:ln>
          <a:effectLst/>
        </p:spPr>
      </p:pic>
      <p:sp>
        <p:nvSpPr>
          <p:cNvPr id="18" name="Text Box 2"/>
          <p:cNvSpPr txBox="1">
            <a:spLocks noChangeArrowheads="1"/>
          </p:cNvSpPr>
          <p:nvPr/>
        </p:nvSpPr>
        <p:spPr bwMode="auto">
          <a:xfrm>
            <a:off x="1656714" y="1287294"/>
            <a:ext cx="2373630" cy="43561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solidFill>
                  <a:srgbClr val="7030A0"/>
                </a:solidFill>
                <a:effectLst/>
                <a:latin typeface="Calibri"/>
                <a:ea typeface="Calibri"/>
                <a:cs typeface="Times New Roman"/>
              </a:rPr>
              <a:t>Schools and families </a:t>
            </a:r>
            <a:r>
              <a:rPr lang="en-US" sz="1100" dirty="0" smtClean="0">
                <a:solidFill>
                  <a:srgbClr val="7030A0"/>
                </a:solidFill>
                <a:effectLst/>
                <a:latin typeface="Calibri"/>
                <a:ea typeface="Calibri"/>
                <a:cs typeface="Times New Roman"/>
              </a:rPr>
              <a:t> </a:t>
            </a:r>
            <a:r>
              <a:rPr lang="en-US" sz="1100" dirty="0" smtClean="0">
                <a:effectLst/>
                <a:latin typeface="Calibri"/>
                <a:ea typeface="Calibri"/>
                <a:cs typeface="Times New Roman"/>
              </a:rPr>
              <a:t>working </a:t>
            </a:r>
            <a:r>
              <a:rPr lang="en-US" sz="1100" dirty="0">
                <a:effectLst/>
                <a:latin typeface="Calibri"/>
                <a:ea typeface="Calibri"/>
                <a:cs typeface="Times New Roman"/>
              </a:rPr>
              <a:t>together to ensure </a:t>
            </a:r>
            <a:r>
              <a:rPr lang="en-US" sz="1100" dirty="0">
                <a:latin typeface="Calibri"/>
                <a:ea typeface="Calibri"/>
                <a:cs typeface="Times New Roman"/>
              </a:rPr>
              <a:t> </a:t>
            </a:r>
            <a:r>
              <a:rPr lang="en-US" sz="1100" dirty="0" smtClean="0">
                <a:solidFill>
                  <a:srgbClr val="E36C0A"/>
                </a:solidFill>
                <a:effectLst/>
                <a:latin typeface="Calibri"/>
                <a:ea typeface="Calibri"/>
                <a:cs typeface="Times New Roman"/>
              </a:rPr>
              <a:t>student </a:t>
            </a:r>
            <a:r>
              <a:rPr lang="en-US" sz="1100" dirty="0">
                <a:solidFill>
                  <a:srgbClr val="E36C0A"/>
                </a:solidFill>
                <a:effectLst/>
                <a:latin typeface="Calibri"/>
                <a:ea typeface="Calibri"/>
                <a:cs typeface="Times New Roman"/>
              </a:rPr>
              <a:t>success</a:t>
            </a:r>
            <a:endParaRPr lang="en-US" sz="1100" dirty="0">
              <a:effectLst/>
              <a:latin typeface="Calibri"/>
              <a:ea typeface="Calibri"/>
              <a:cs typeface="Times New Roman"/>
            </a:endParaRPr>
          </a:p>
        </p:txBody>
      </p:sp>
      <p:sp>
        <p:nvSpPr>
          <p:cNvPr id="5" name="TextBox 4"/>
          <p:cNvSpPr txBox="1"/>
          <p:nvPr/>
        </p:nvSpPr>
        <p:spPr>
          <a:xfrm>
            <a:off x="6900142" y="152400"/>
            <a:ext cx="1463565" cy="369332"/>
          </a:xfrm>
          <a:prstGeom prst="rect">
            <a:avLst/>
          </a:prstGeom>
          <a:noFill/>
        </p:spPr>
        <p:txBody>
          <a:bodyPr wrap="square" rtlCol="0">
            <a:spAutoFit/>
          </a:bodyPr>
          <a:lstStyle/>
          <a:p>
            <a:pPr algn="ctr"/>
            <a:r>
              <a:rPr lang="en-US" dirty="0" smtClean="0"/>
              <a:t>Handout 2</a:t>
            </a:r>
            <a:endParaRPr lang="en-US" dirty="0"/>
          </a:p>
        </p:txBody>
      </p:sp>
      <p:sp>
        <p:nvSpPr>
          <p:cNvPr id="2" name="TextBox 1"/>
          <p:cNvSpPr txBox="1"/>
          <p:nvPr/>
        </p:nvSpPr>
        <p:spPr>
          <a:xfrm>
            <a:off x="6955590" y="6324600"/>
            <a:ext cx="1408117" cy="276999"/>
          </a:xfrm>
          <a:prstGeom prst="rect">
            <a:avLst/>
          </a:prstGeom>
          <a:noFill/>
        </p:spPr>
        <p:txBody>
          <a:bodyPr wrap="square" rtlCol="0">
            <a:spAutoFit/>
          </a:bodyPr>
          <a:lstStyle/>
          <a:p>
            <a:r>
              <a:rPr lang="en-US" sz="1200" dirty="0" smtClean="0"/>
              <a:t>Revised 8/11/2014</a:t>
            </a:r>
            <a:endParaRPr lang="en-US" sz="1200" dirty="0"/>
          </a:p>
        </p:txBody>
      </p:sp>
    </p:spTree>
    <p:extLst>
      <p:ext uri="{BB962C8B-B14F-4D97-AF65-F5344CB8AC3E}">
        <p14:creationId xmlns:p14="http://schemas.microsoft.com/office/powerpoint/2010/main" xmlns="" val="158415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15153" cy="533400"/>
          </a:xfrm>
          <a:solidFill>
            <a:schemeClr val="accent3">
              <a:lumMod val="50000"/>
            </a:schemeClr>
          </a:solidFill>
        </p:spPr>
        <p:txBody>
          <a:bodyPr>
            <a:normAutofit fontScale="90000"/>
          </a:bodyPr>
          <a:lstStyle/>
          <a:p>
            <a:r>
              <a:rPr lang="en-US" sz="3200" dirty="0" smtClean="0">
                <a:solidFill>
                  <a:schemeClr val="bg1"/>
                </a:solidFill>
              </a:rPr>
              <a:t>OFFICERS</a:t>
            </a:r>
            <a:endParaRPr lang="en-US" sz="3200" dirty="0">
              <a:solidFill>
                <a:schemeClr val="bg1"/>
              </a:solidFill>
            </a:endParaRPr>
          </a:p>
        </p:txBody>
      </p:sp>
      <p:sp>
        <p:nvSpPr>
          <p:cNvPr id="12" name="Content Placeholder 3"/>
          <p:cNvSpPr>
            <a:spLocks noGrp="1"/>
          </p:cNvSpPr>
          <p:nvPr>
            <p:ph idx="1"/>
          </p:nvPr>
        </p:nvSpPr>
        <p:spPr>
          <a:xfrm>
            <a:off x="152400" y="761999"/>
            <a:ext cx="4114800" cy="3431248"/>
          </a:xfrm>
          <a:solidFill>
            <a:schemeClr val="accent3"/>
          </a:solidFill>
        </p:spPr>
        <p:txBody>
          <a:bodyPr>
            <a:normAutofit fontScale="55000" lnSpcReduction="20000"/>
          </a:bodyPr>
          <a:lstStyle/>
          <a:p>
            <a:pPr marL="0" indent="0">
              <a:buNone/>
            </a:pPr>
            <a:r>
              <a:rPr lang="en-US" sz="2900" b="1" dirty="0" smtClean="0"/>
              <a:t>CHAIRPERSON</a:t>
            </a:r>
            <a:endParaRPr lang="en-US" sz="2900" dirty="0" smtClean="0"/>
          </a:p>
          <a:p>
            <a:pPr lvl="0"/>
            <a:r>
              <a:rPr lang="en-US" sz="2900" dirty="0" smtClean="0"/>
              <a:t>Preside at all meetings.</a:t>
            </a:r>
            <a:endParaRPr lang="en-US" sz="2900" dirty="0"/>
          </a:p>
          <a:p>
            <a:pPr lvl="0"/>
            <a:r>
              <a:rPr lang="en-US" sz="2900" dirty="0" smtClean="0"/>
              <a:t>Sign all letters, reports and other communications of the council/committee.</a:t>
            </a:r>
          </a:p>
          <a:p>
            <a:pPr lvl="0"/>
            <a:r>
              <a:rPr lang="en-US" sz="2900" dirty="0" smtClean="0"/>
              <a:t>Perform all duties relevant to the office of the Chairperson.</a:t>
            </a:r>
          </a:p>
          <a:p>
            <a:pPr lvl="0"/>
            <a:r>
              <a:rPr lang="en-US" sz="2900" dirty="0" smtClean="0"/>
              <a:t>Participate in planning of the agenda.</a:t>
            </a:r>
          </a:p>
          <a:p>
            <a:pPr lvl="0"/>
            <a:r>
              <a:rPr lang="en-US" sz="2900" dirty="0" smtClean="0"/>
              <a:t>Have other such duties as are prescribed by </a:t>
            </a:r>
            <a:r>
              <a:rPr lang="en-US" sz="2900" dirty="0"/>
              <a:t>council/committee</a:t>
            </a:r>
            <a:r>
              <a:rPr lang="en-US" sz="2900" dirty="0" smtClean="0"/>
              <a:t>.</a:t>
            </a:r>
          </a:p>
          <a:p>
            <a:pPr marL="0" lvl="0" indent="0">
              <a:buNone/>
            </a:pPr>
            <a:endParaRPr lang="en-US" sz="1800" b="1" dirty="0"/>
          </a:p>
          <a:p>
            <a:pPr marL="0" lvl="0" indent="0">
              <a:buNone/>
            </a:pPr>
            <a:r>
              <a:rPr lang="en-US" sz="2500" b="1" i="1" dirty="0" smtClean="0"/>
              <a:t>Note: The ELAC Chairperson will automatically serve as the school’s representative to the  Educational Service Center ELAC Delegate Convening</a:t>
            </a:r>
            <a:r>
              <a:rPr lang="en-US" sz="2500" b="1" i="1" dirty="0"/>
              <a:t>. </a:t>
            </a:r>
            <a:r>
              <a:rPr lang="en-US" sz="2500" b="1" i="1" dirty="0" smtClean="0"/>
              <a:t>          </a:t>
            </a:r>
          </a:p>
          <a:p>
            <a:pPr marL="0" lvl="0" indent="0">
              <a:buNone/>
            </a:pPr>
            <a:r>
              <a:rPr lang="en-US" sz="2500" b="1" i="1" dirty="0" smtClean="0"/>
              <a:t>Membership is non-transferable</a:t>
            </a:r>
            <a:r>
              <a:rPr lang="en-US" sz="2200" b="1" i="1" dirty="0" smtClean="0"/>
              <a:t>.</a:t>
            </a:r>
            <a:endParaRPr lang="en-US" sz="2200" b="1" i="1" dirty="0"/>
          </a:p>
          <a:p>
            <a:pPr marL="0" indent="0">
              <a:buNone/>
            </a:pPr>
            <a:endParaRPr lang="en-US" dirty="0"/>
          </a:p>
        </p:txBody>
      </p:sp>
      <p:sp>
        <p:nvSpPr>
          <p:cNvPr id="5" name="Rectangle 4"/>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6" name="Rectangle 5"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
        <p:nvSpPr>
          <p:cNvPr id="11" name="Title 1"/>
          <p:cNvSpPr txBox="1">
            <a:spLocks/>
          </p:cNvSpPr>
          <p:nvPr/>
        </p:nvSpPr>
        <p:spPr>
          <a:xfrm>
            <a:off x="152400" y="152400"/>
            <a:ext cx="8415153" cy="533400"/>
          </a:xfrm>
          <a:prstGeom prst="rect">
            <a:avLst/>
          </a:prstGeom>
          <a:solidFill>
            <a:schemeClr val="accent3">
              <a:lumMod val="50000"/>
            </a:schemeClr>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schemeClr val="bg1"/>
                </a:solidFill>
              </a:rPr>
              <a:t>OFFICERS</a:t>
            </a:r>
            <a:endParaRPr lang="en-US" sz="3200" dirty="0">
              <a:solidFill>
                <a:schemeClr val="bg1"/>
              </a:solidFill>
            </a:endParaRPr>
          </a:p>
        </p:txBody>
      </p:sp>
      <p:sp>
        <p:nvSpPr>
          <p:cNvPr id="13" name="TextBox 12"/>
          <p:cNvSpPr txBox="1"/>
          <p:nvPr/>
        </p:nvSpPr>
        <p:spPr>
          <a:xfrm>
            <a:off x="4419600" y="751007"/>
            <a:ext cx="4190999" cy="1323439"/>
          </a:xfrm>
          <a:prstGeom prst="rect">
            <a:avLst/>
          </a:prstGeom>
          <a:solidFill>
            <a:schemeClr val="accent1">
              <a:lumMod val="60000"/>
              <a:lumOff val="40000"/>
            </a:schemeClr>
          </a:solidFill>
        </p:spPr>
        <p:txBody>
          <a:bodyPr wrap="square" rtlCol="0">
            <a:spAutoFit/>
          </a:bodyPr>
          <a:lstStyle/>
          <a:p>
            <a:r>
              <a:rPr lang="en-US" sz="1600" b="1" dirty="0"/>
              <a:t>VICE-CHAIRPERSON</a:t>
            </a:r>
            <a:endParaRPr lang="en-US" sz="1600" dirty="0"/>
          </a:p>
          <a:p>
            <a:pPr marL="285750" lvl="0" indent="-285750">
              <a:buFont typeface="Arial" pitchFamily="34" charset="0"/>
              <a:buChar char="•"/>
            </a:pPr>
            <a:r>
              <a:rPr lang="en-US" sz="1600" dirty="0" smtClean="0"/>
              <a:t>Represent </a:t>
            </a:r>
            <a:r>
              <a:rPr lang="en-US" sz="1600" dirty="0"/>
              <a:t>the </a:t>
            </a:r>
            <a:r>
              <a:rPr lang="en-US" sz="1600" dirty="0" smtClean="0"/>
              <a:t>Chairperson in </a:t>
            </a:r>
            <a:r>
              <a:rPr lang="en-US" sz="1600" dirty="0"/>
              <a:t>assigned </a:t>
            </a:r>
            <a:r>
              <a:rPr lang="en-US" sz="1600" dirty="0" smtClean="0"/>
              <a:t>duties</a:t>
            </a:r>
          </a:p>
          <a:p>
            <a:pPr marL="285750" lvl="0" indent="-285750">
              <a:buFont typeface="Arial" pitchFamily="34" charset="0"/>
              <a:buChar char="•"/>
            </a:pPr>
            <a:r>
              <a:rPr lang="en-US" sz="1600" dirty="0" smtClean="0"/>
              <a:t>Substitute for the Chairperson in his or her absence, except at Delegate Convening.</a:t>
            </a:r>
            <a:endParaRPr lang="en-US" sz="1600" dirty="0"/>
          </a:p>
          <a:p>
            <a:pPr marL="285750" lvl="0" indent="-285750">
              <a:buFont typeface="Arial" pitchFamily="34" charset="0"/>
              <a:buChar char="•"/>
            </a:pPr>
            <a:r>
              <a:rPr lang="en-US" sz="1600" dirty="0"/>
              <a:t>Participate </a:t>
            </a:r>
            <a:r>
              <a:rPr lang="en-US" sz="1600" dirty="0" smtClean="0"/>
              <a:t>in planning of the agenda.</a:t>
            </a:r>
          </a:p>
        </p:txBody>
      </p:sp>
      <p:sp>
        <p:nvSpPr>
          <p:cNvPr id="14" name="TextBox 13"/>
          <p:cNvSpPr txBox="1"/>
          <p:nvPr/>
        </p:nvSpPr>
        <p:spPr>
          <a:xfrm>
            <a:off x="4419601" y="2061895"/>
            <a:ext cx="4190999" cy="4524315"/>
          </a:xfrm>
          <a:prstGeom prst="rect">
            <a:avLst/>
          </a:prstGeom>
          <a:solidFill>
            <a:schemeClr val="accent2">
              <a:lumMod val="60000"/>
              <a:lumOff val="40000"/>
            </a:schemeClr>
          </a:solidFill>
        </p:spPr>
        <p:txBody>
          <a:bodyPr wrap="square" rtlCol="0">
            <a:spAutoFit/>
          </a:bodyPr>
          <a:lstStyle/>
          <a:p>
            <a:endParaRPr lang="en-US" sz="1600" b="1" dirty="0" smtClean="0"/>
          </a:p>
          <a:p>
            <a:endParaRPr lang="en-US" sz="1600" b="1" dirty="0" smtClean="0"/>
          </a:p>
          <a:p>
            <a:r>
              <a:rPr lang="en-US" sz="1600" b="1" dirty="0" smtClean="0"/>
              <a:t>SECRETARY</a:t>
            </a:r>
            <a:endParaRPr lang="en-US" sz="1600" dirty="0"/>
          </a:p>
          <a:p>
            <a:pPr marL="285750" lvl="0" indent="-285750">
              <a:buFont typeface="Arial" pitchFamily="34" charset="0"/>
              <a:buChar char="•"/>
            </a:pPr>
            <a:r>
              <a:rPr lang="en-US" sz="1600" dirty="0"/>
              <a:t>Keep minutes of all regular and special </a:t>
            </a:r>
            <a:r>
              <a:rPr lang="en-US" sz="1600" dirty="0" smtClean="0"/>
              <a:t> meetings of the council/committee.</a:t>
            </a:r>
            <a:endParaRPr lang="en-US" sz="1600" dirty="0"/>
          </a:p>
          <a:p>
            <a:pPr marL="285750" lvl="0" indent="-285750">
              <a:buFont typeface="Arial" pitchFamily="34" charset="0"/>
              <a:buChar char="•"/>
            </a:pPr>
            <a:r>
              <a:rPr lang="en-US" sz="1600" dirty="0" smtClean="0"/>
              <a:t>Provide the original meeting minutes to the principal or designee.</a:t>
            </a:r>
          </a:p>
          <a:p>
            <a:pPr marL="285750" lvl="0" indent="-285750">
              <a:buFont typeface="Arial" pitchFamily="34" charset="0"/>
              <a:buChar char="•"/>
            </a:pPr>
            <a:r>
              <a:rPr lang="en-US" sz="1600" dirty="0" smtClean="0"/>
              <a:t>Assist in keeping the records of the </a:t>
            </a:r>
            <a:r>
              <a:rPr lang="en-US" sz="1600" dirty="0"/>
              <a:t>council/committee.</a:t>
            </a:r>
            <a:endParaRPr lang="en-US" sz="1600" dirty="0" smtClean="0"/>
          </a:p>
          <a:p>
            <a:pPr marL="285750" lvl="0" indent="-285750">
              <a:buFont typeface="Arial" pitchFamily="34" charset="0"/>
              <a:buChar char="•"/>
            </a:pPr>
            <a:r>
              <a:rPr lang="en-US" sz="1600" dirty="0" smtClean="0"/>
              <a:t>Maintain a current roster of the </a:t>
            </a:r>
            <a:r>
              <a:rPr lang="en-US" sz="1600" dirty="0"/>
              <a:t>council/committee members</a:t>
            </a:r>
            <a:r>
              <a:rPr lang="en-US" sz="1600" dirty="0" smtClean="0"/>
              <a:t>.</a:t>
            </a:r>
          </a:p>
          <a:p>
            <a:pPr marL="285750" lvl="0" indent="-285750">
              <a:buFont typeface="Arial" pitchFamily="34" charset="0"/>
              <a:buChar char="•"/>
            </a:pPr>
            <a:r>
              <a:rPr lang="en-US" sz="1600" dirty="0" smtClean="0"/>
              <a:t>Perform other such duties as are assigned by the Chairperson.</a:t>
            </a:r>
          </a:p>
          <a:p>
            <a:pPr marL="285750" lvl="0" indent="-285750">
              <a:buFont typeface="Arial" pitchFamily="34" charset="0"/>
              <a:buChar char="•"/>
            </a:pPr>
            <a:r>
              <a:rPr lang="en-US" sz="1600" dirty="0" smtClean="0"/>
              <a:t>Participate in the planning of the agenda.</a:t>
            </a:r>
          </a:p>
          <a:p>
            <a:pPr marL="285750" lvl="0" indent="-285750">
              <a:buFont typeface="Arial" pitchFamily="34" charset="0"/>
              <a:buChar char="•"/>
            </a:pPr>
            <a:endParaRPr lang="en-US" sz="1600" dirty="0"/>
          </a:p>
          <a:p>
            <a:pPr marL="285750" lvl="0" indent="-285750">
              <a:buFont typeface="Arial" pitchFamily="34" charset="0"/>
              <a:buChar char="•"/>
            </a:pPr>
            <a:endParaRPr lang="en-US" sz="1600" dirty="0" smtClean="0"/>
          </a:p>
          <a:p>
            <a:pPr lvl="0"/>
            <a:endParaRPr lang="en-US" sz="1600" dirty="0" smtClean="0"/>
          </a:p>
          <a:p>
            <a:pPr lvl="0"/>
            <a:endParaRPr lang="en-US" sz="1600" dirty="0"/>
          </a:p>
        </p:txBody>
      </p:sp>
      <p:sp>
        <p:nvSpPr>
          <p:cNvPr id="15" name="TextBox 14"/>
          <p:cNvSpPr txBox="1"/>
          <p:nvPr/>
        </p:nvSpPr>
        <p:spPr>
          <a:xfrm>
            <a:off x="172062" y="4343400"/>
            <a:ext cx="4095137" cy="2308324"/>
          </a:xfrm>
          <a:prstGeom prst="rect">
            <a:avLst/>
          </a:prstGeom>
          <a:solidFill>
            <a:schemeClr val="accent4">
              <a:lumMod val="60000"/>
              <a:lumOff val="40000"/>
            </a:schemeClr>
          </a:solidFill>
        </p:spPr>
        <p:txBody>
          <a:bodyPr wrap="square" rtlCol="0">
            <a:spAutoFit/>
          </a:bodyPr>
          <a:lstStyle/>
          <a:p>
            <a:r>
              <a:rPr lang="en-US" sz="1600" b="1" dirty="0"/>
              <a:t>PARLIAMENTARIAN</a:t>
            </a:r>
            <a:endParaRPr lang="en-US" sz="1600" dirty="0"/>
          </a:p>
          <a:p>
            <a:pPr marL="285750" lvl="0" indent="-285750">
              <a:buFont typeface="Arial" pitchFamily="34" charset="0"/>
              <a:buChar char="•"/>
            </a:pPr>
            <a:r>
              <a:rPr lang="en-US" sz="1600" dirty="0" smtClean="0"/>
              <a:t>Assists </a:t>
            </a:r>
            <a:r>
              <a:rPr lang="en-US" sz="1600" dirty="0"/>
              <a:t>the </a:t>
            </a:r>
            <a:r>
              <a:rPr lang="en-US" sz="1600" dirty="0" smtClean="0"/>
              <a:t>Chairperson </a:t>
            </a:r>
            <a:r>
              <a:rPr lang="en-US" sz="1600" dirty="0"/>
              <a:t>in ensuring all rules and bylaws are </a:t>
            </a:r>
            <a:r>
              <a:rPr lang="en-US" sz="1600" dirty="0" smtClean="0"/>
              <a:t>followed.</a:t>
            </a:r>
            <a:endParaRPr lang="en-US" sz="1600" dirty="0"/>
          </a:p>
          <a:p>
            <a:pPr marL="285750" lvl="0" indent="-285750">
              <a:buFont typeface="Arial" pitchFamily="34" charset="0"/>
              <a:buChar char="•"/>
            </a:pPr>
            <a:r>
              <a:rPr lang="en-US" sz="1600" dirty="0"/>
              <a:t>Be knowledgeable about the </a:t>
            </a:r>
            <a:r>
              <a:rPr lang="en-US" sz="1600" dirty="0" smtClean="0"/>
              <a:t>California </a:t>
            </a:r>
            <a:r>
              <a:rPr lang="en-US" sz="1600" dirty="0"/>
              <a:t>Open Meeting Law (Greene Act</a:t>
            </a:r>
            <a:r>
              <a:rPr lang="en-US" sz="1600" dirty="0" smtClean="0"/>
              <a:t>), District policies, bylaws </a:t>
            </a:r>
            <a:r>
              <a:rPr lang="en-US" sz="1600" dirty="0"/>
              <a:t>of the committee, </a:t>
            </a:r>
            <a:r>
              <a:rPr lang="en-US" sz="1600" dirty="0" smtClean="0"/>
              <a:t> and parliamentary procedures - Robert’s Rules </a:t>
            </a:r>
            <a:r>
              <a:rPr lang="en-US" sz="1600" dirty="0"/>
              <a:t>of </a:t>
            </a:r>
            <a:r>
              <a:rPr lang="en-US" sz="1600" dirty="0" smtClean="0"/>
              <a:t>Order.</a:t>
            </a:r>
          </a:p>
          <a:p>
            <a:pPr marL="285750" lvl="0" indent="-285750">
              <a:buFont typeface="Arial" pitchFamily="34" charset="0"/>
              <a:buChar char="•"/>
            </a:pPr>
            <a:r>
              <a:rPr lang="en-US" sz="1600" dirty="0" smtClean="0"/>
              <a:t>Participates in </a:t>
            </a:r>
            <a:r>
              <a:rPr lang="en-US" sz="1600" dirty="0"/>
              <a:t>planning of the </a:t>
            </a:r>
            <a:r>
              <a:rPr lang="en-US" sz="1600" dirty="0" smtClean="0"/>
              <a:t>agenda.</a:t>
            </a:r>
            <a:endParaRPr lang="en-US" sz="1600" dirty="0"/>
          </a:p>
        </p:txBody>
      </p:sp>
    </p:spTree>
    <p:extLst>
      <p:ext uri="{BB962C8B-B14F-4D97-AF65-F5344CB8AC3E}">
        <p14:creationId xmlns:p14="http://schemas.microsoft.com/office/powerpoint/2010/main" xmlns="" val="120063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3">
              <a:lumMod val="50000"/>
            </a:schemeClr>
          </a:solidFill>
        </p:spPr>
        <p:txBody>
          <a:bodyPr/>
          <a:lstStyle/>
          <a:p>
            <a:r>
              <a:rPr lang="en-US" dirty="0" smtClean="0">
                <a:solidFill>
                  <a:schemeClr val="bg1"/>
                </a:solidFill>
              </a:rPr>
              <a:t>DELEGATION OF AUTHORITY </a:t>
            </a:r>
            <a:endParaRPr lang="en-US" dirty="0">
              <a:solidFill>
                <a:schemeClr val="bg1"/>
              </a:solidFill>
            </a:endParaRPr>
          </a:p>
        </p:txBody>
      </p:sp>
      <p:sp>
        <p:nvSpPr>
          <p:cNvPr id="8" name="Content Placeholder 2"/>
          <p:cNvSpPr>
            <a:spLocks noGrp="1"/>
          </p:cNvSpPr>
          <p:nvPr>
            <p:ph idx="1"/>
          </p:nvPr>
        </p:nvSpPr>
        <p:spPr>
          <a:xfrm>
            <a:off x="693121" y="1219201"/>
            <a:ext cx="7974014" cy="5105400"/>
          </a:xfrm>
        </p:spPr>
        <p:txBody>
          <a:bodyPr>
            <a:normAutofit fontScale="32500" lnSpcReduction="20000"/>
          </a:bodyPr>
          <a:lstStyle/>
          <a:p>
            <a:endParaRPr lang="en-US" dirty="0"/>
          </a:p>
          <a:p>
            <a:pPr marL="0" indent="0">
              <a:buClr>
                <a:schemeClr val="accent3">
                  <a:lumMod val="50000"/>
                </a:schemeClr>
              </a:buClr>
              <a:buNone/>
            </a:pPr>
            <a:r>
              <a:rPr lang="en-US" sz="5900" dirty="0"/>
              <a:t>The </a:t>
            </a:r>
            <a:r>
              <a:rPr lang="en-US" sz="5900" dirty="0" smtClean="0"/>
              <a:t>ELAC may </a:t>
            </a:r>
            <a:r>
              <a:rPr lang="en-US" sz="5900" dirty="0"/>
              <a:t>delegate authority to an established SSC </a:t>
            </a:r>
            <a:r>
              <a:rPr lang="en-US" sz="5900" dirty="0" smtClean="0"/>
              <a:t>provided </a:t>
            </a:r>
            <a:r>
              <a:rPr lang="en-US" sz="5900" dirty="0"/>
              <a:t> </a:t>
            </a:r>
            <a:r>
              <a:rPr lang="en-US" sz="5900" dirty="0" smtClean="0"/>
              <a:t>the following requirements are met:</a:t>
            </a:r>
          </a:p>
          <a:p>
            <a:pPr marL="0" indent="0">
              <a:buClr>
                <a:schemeClr val="accent3">
                  <a:lumMod val="50000"/>
                </a:schemeClr>
              </a:buClr>
              <a:buNone/>
            </a:pPr>
            <a:endParaRPr lang="en-US" sz="5900" dirty="0"/>
          </a:p>
          <a:p>
            <a:pPr>
              <a:buClr>
                <a:schemeClr val="accent3">
                  <a:lumMod val="50000"/>
                </a:schemeClr>
              </a:buClr>
              <a:buFont typeface="Wingdings" pitchFamily="2" charset="2"/>
              <a:buChar char="Ø"/>
            </a:pPr>
            <a:r>
              <a:rPr lang="en-US" sz="5500" dirty="0"/>
              <a:t>ELAC </a:t>
            </a:r>
            <a:r>
              <a:rPr lang="en-US" sz="5500" dirty="0" smtClean="0"/>
              <a:t>must be established with </a:t>
            </a:r>
            <a:r>
              <a:rPr lang="en-US" sz="5500" dirty="0"/>
              <a:t>identifiable </a:t>
            </a:r>
            <a:r>
              <a:rPr lang="en-US" sz="5500" dirty="0" smtClean="0"/>
              <a:t>members.</a:t>
            </a:r>
          </a:p>
          <a:p>
            <a:pPr>
              <a:buClr>
                <a:schemeClr val="accent3">
                  <a:lumMod val="50000"/>
                </a:schemeClr>
              </a:buClr>
              <a:buFont typeface="Wingdings" pitchFamily="2" charset="2"/>
              <a:buChar char="Ø"/>
            </a:pPr>
            <a:endParaRPr lang="en-US" sz="5500" dirty="0" smtClean="0"/>
          </a:p>
          <a:p>
            <a:pPr>
              <a:buClr>
                <a:schemeClr val="accent3">
                  <a:lumMod val="50000"/>
                </a:schemeClr>
              </a:buClr>
              <a:buFont typeface="Wingdings" pitchFamily="2" charset="2"/>
              <a:buChar char="Ø"/>
            </a:pPr>
            <a:r>
              <a:rPr lang="en-US" sz="5500" dirty="0" smtClean="0"/>
              <a:t>Delegation cannot exceed two (2) years.</a:t>
            </a:r>
          </a:p>
          <a:p>
            <a:pPr marL="0" indent="0">
              <a:buClr>
                <a:schemeClr val="accent3">
                  <a:lumMod val="50000"/>
                </a:schemeClr>
              </a:buClr>
              <a:buNone/>
            </a:pPr>
            <a:endParaRPr lang="en-US" sz="5500" dirty="0" smtClean="0"/>
          </a:p>
          <a:p>
            <a:pPr>
              <a:buClr>
                <a:schemeClr val="accent3">
                  <a:lumMod val="50000"/>
                </a:schemeClr>
              </a:buClr>
              <a:buFont typeface="Wingdings" pitchFamily="2" charset="2"/>
              <a:buChar char="Ø"/>
            </a:pPr>
            <a:r>
              <a:rPr lang="en-US" sz="5500" dirty="0" smtClean="0"/>
              <a:t>Inform </a:t>
            </a:r>
            <a:r>
              <a:rPr lang="en-US" sz="5500" dirty="0"/>
              <a:t>all members during a regular (non-election) meeting of the </a:t>
            </a:r>
            <a:endParaRPr lang="en-US" sz="5500" dirty="0" smtClean="0"/>
          </a:p>
          <a:p>
            <a:pPr marL="0" indent="0">
              <a:buClr>
                <a:schemeClr val="accent3">
                  <a:lumMod val="50000"/>
                </a:schemeClr>
              </a:buClr>
              <a:buNone/>
            </a:pPr>
            <a:r>
              <a:rPr lang="en-US" sz="5500" dirty="0"/>
              <a:t> </a:t>
            </a:r>
            <a:r>
              <a:rPr lang="en-US" sz="5500" dirty="0" smtClean="0"/>
              <a:t>     ELAC’s responsibilities </a:t>
            </a:r>
            <a:r>
              <a:rPr lang="en-US" sz="5500" dirty="0"/>
              <a:t>prior to a vote to delegate authority. </a:t>
            </a:r>
            <a:endParaRPr lang="en-US" sz="5500" dirty="0" smtClean="0"/>
          </a:p>
          <a:p>
            <a:pPr>
              <a:buClr>
                <a:schemeClr val="accent3">
                  <a:lumMod val="50000"/>
                </a:schemeClr>
              </a:buClr>
              <a:buFont typeface="Wingdings" pitchFamily="2" charset="2"/>
              <a:buChar char="Ø"/>
            </a:pPr>
            <a:endParaRPr lang="en-US" sz="5500" dirty="0"/>
          </a:p>
          <a:p>
            <a:pPr>
              <a:buClr>
                <a:schemeClr val="accent3">
                  <a:lumMod val="50000"/>
                </a:schemeClr>
              </a:buClr>
              <a:buFont typeface="Wingdings" pitchFamily="2" charset="2"/>
              <a:buChar char="Ø"/>
            </a:pPr>
            <a:r>
              <a:rPr lang="en-US" sz="5500" dirty="0" smtClean="0"/>
              <a:t>Discuss </a:t>
            </a:r>
            <a:r>
              <a:rPr lang="en-US" sz="5500" dirty="0"/>
              <a:t>and vote </a:t>
            </a:r>
            <a:r>
              <a:rPr lang="en-US" sz="5500" dirty="0" smtClean="0"/>
              <a:t>during </a:t>
            </a:r>
            <a:r>
              <a:rPr lang="en-US" sz="5500" dirty="0"/>
              <a:t>a subsequent </a:t>
            </a:r>
            <a:r>
              <a:rPr lang="en-US" sz="5500" dirty="0" smtClean="0"/>
              <a:t>meeting, </a:t>
            </a:r>
            <a:r>
              <a:rPr lang="en-US" sz="5500" dirty="0"/>
              <a:t>at which quorum has been </a:t>
            </a:r>
            <a:r>
              <a:rPr lang="en-US" sz="5500" dirty="0" smtClean="0"/>
              <a:t>established, to delegate the ELAC responsibilities to the SSC.</a:t>
            </a:r>
          </a:p>
          <a:p>
            <a:pPr>
              <a:buClr>
                <a:schemeClr val="accent3">
                  <a:lumMod val="50000"/>
                </a:schemeClr>
              </a:buClr>
              <a:buFont typeface="Wingdings" pitchFamily="2" charset="2"/>
              <a:buChar char="Ø"/>
            </a:pPr>
            <a:endParaRPr lang="en-US" sz="5500" dirty="0" smtClean="0"/>
          </a:p>
          <a:p>
            <a:pPr>
              <a:buClr>
                <a:schemeClr val="accent3">
                  <a:lumMod val="50000"/>
                </a:schemeClr>
              </a:buClr>
              <a:buFont typeface="Wingdings" pitchFamily="2" charset="2"/>
              <a:buChar char="Ø"/>
            </a:pPr>
            <a:r>
              <a:rPr lang="en-US" sz="5500" dirty="0"/>
              <a:t>A </a:t>
            </a:r>
            <a:r>
              <a:rPr lang="en-US" sz="5500" dirty="0" smtClean="0"/>
              <a:t>unanimous vote </a:t>
            </a:r>
            <a:r>
              <a:rPr lang="en-US" sz="5500" dirty="0"/>
              <a:t>of the </a:t>
            </a:r>
            <a:r>
              <a:rPr lang="en-US" sz="5500" dirty="0" smtClean="0"/>
              <a:t>full membership present is </a:t>
            </a:r>
            <a:r>
              <a:rPr lang="en-US" sz="5500" dirty="0"/>
              <a:t>required to approve delegation of authority to the SSC. </a:t>
            </a:r>
            <a:endParaRPr lang="en-US" sz="5500" dirty="0" smtClean="0"/>
          </a:p>
          <a:p>
            <a:pPr>
              <a:buClr>
                <a:schemeClr val="accent3">
                  <a:lumMod val="50000"/>
                </a:schemeClr>
              </a:buClr>
              <a:buFont typeface="Wingdings" pitchFamily="2" charset="2"/>
              <a:buChar char="Ø"/>
            </a:pPr>
            <a:endParaRPr lang="en-US" sz="5500" dirty="0" smtClean="0"/>
          </a:p>
          <a:p>
            <a:pPr>
              <a:buClr>
                <a:schemeClr val="accent3">
                  <a:lumMod val="50000"/>
                </a:schemeClr>
              </a:buClr>
              <a:buFont typeface="Wingdings" pitchFamily="2" charset="2"/>
              <a:buChar char="Ø"/>
            </a:pPr>
            <a:r>
              <a:rPr lang="en-US" sz="5500" dirty="0" smtClean="0"/>
              <a:t>The decision must be recorded in </a:t>
            </a:r>
            <a:r>
              <a:rPr lang="en-US" sz="5500" dirty="0"/>
              <a:t>the </a:t>
            </a:r>
            <a:r>
              <a:rPr lang="en-US" sz="5500" dirty="0" smtClean="0"/>
              <a:t>ELAC minutes.</a:t>
            </a:r>
          </a:p>
          <a:p>
            <a:pPr marL="0" indent="0">
              <a:buClr>
                <a:schemeClr val="accent3">
                  <a:lumMod val="50000"/>
                </a:schemeClr>
              </a:buClr>
              <a:buNone/>
            </a:pPr>
            <a:endParaRPr lang="en-US" sz="5500" dirty="0" smtClean="0"/>
          </a:p>
          <a:p>
            <a:pPr marL="0" indent="0">
              <a:buClr>
                <a:schemeClr val="accent3">
                  <a:lumMod val="50000"/>
                </a:schemeClr>
              </a:buClr>
              <a:buNone/>
            </a:pPr>
            <a:endParaRPr lang="en-US" sz="5500" dirty="0" smtClean="0"/>
          </a:p>
          <a:p>
            <a:pPr marL="0" indent="0">
              <a:buClr>
                <a:schemeClr val="accent3">
                  <a:lumMod val="50000"/>
                </a:schemeClr>
              </a:buClr>
              <a:buNone/>
            </a:pPr>
            <a:endParaRPr lang="en-US" dirty="0"/>
          </a:p>
          <a:p>
            <a:pPr>
              <a:buClr>
                <a:schemeClr val="accent3">
                  <a:lumMod val="50000"/>
                </a:schemeClr>
              </a:buClr>
              <a:buFont typeface="Wingdings" pitchFamily="2" charset="2"/>
              <a:buChar char="Ø"/>
            </a:pPr>
            <a:endParaRPr lang="en-US" dirty="0" smtClean="0"/>
          </a:p>
          <a:p>
            <a:endParaRPr lang="en-US" dirty="0"/>
          </a:p>
          <a:p>
            <a:pPr marL="0" indent="0">
              <a:buNone/>
            </a:pPr>
            <a:endParaRPr lang="en-US" dirty="0"/>
          </a:p>
          <a:p>
            <a:endParaRPr lang="en-US" dirty="0"/>
          </a:p>
        </p:txBody>
      </p:sp>
      <p:sp>
        <p:nvSpPr>
          <p:cNvPr id="5" name="Rectangle 4"/>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6" name="Rectangle 5"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
        <p:nvSpPr>
          <p:cNvPr id="7" name="Rectangle 6"/>
          <p:cNvSpPr/>
          <p:nvPr/>
        </p:nvSpPr>
        <p:spPr>
          <a:xfrm>
            <a:off x="273428" y="6180667"/>
            <a:ext cx="8204234" cy="523220"/>
          </a:xfrm>
          <a:prstGeom prst="rect">
            <a:avLst/>
          </a:prstGeom>
        </p:spPr>
        <p:txBody>
          <a:bodyPr wrap="none">
            <a:spAutoFit/>
          </a:bodyPr>
          <a:lstStyle/>
          <a:p>
            <a:pPr algn="ctr"/>
            <a:r>
              <a:rPr lang="en-US" sz="2800" b="1" dirty="0" smtClean="0">
                <a:solidFill>
                  <a:srgbClr val="FF0000"/>
                </a:solidFill>
              </a:rPr>
              <a:t>*</a:t>
            </a:r>
            <a:r>
              <a:rPr lang="en-US" sz="1600" dirty="0" smtClean="0"/>
              <a:t>For more on delegation of authority, refer to BULL-6332.0 and the English Learner Master Plan</a:t>
            </a:r>
            <a:endParaRPr lang="en-US" sz="1600" dirty="0"/>
          </a:p>
        </p:txBody>
      </p:sp>
    </p:spTree>
    <p:extLst>
      <p:ext uri="{BB962C8B-B14F-4D97-AF65-F5344CB8AC3E}">
        <p14:creationId xmlns:p14="http://schemas.microsoft.com/office/powerpoint/2010/main" xmlns="" val="153285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 Arrow 12"/>
          <p:cNvSpPr/>
          <p:nvPr/>
        </p:nvSpPr>
        <p:spPr>
          <a:xfrm rot="5400000">
            <a:off x="4309078" y="3852345"/>
            <a:ext cx="1547443" cy="548354"/>
          </a:xfrm>
          <a:prstGeom prst="leftArrow">
            <a:avLst>
              <a:gd name="adj1" fmla="val 60000"/>
              <a:gd name="adj2" fmla="val 61216"/>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304800" y="295978"/>
            <a:ext cx="8534400" cy="892552"/>
          </a:xfrm>
          <a:prstGeom prst="rect">
            <a:avLst/>
          </a:prstGeom>
          <a:solidFill>
            <a:schemeClr val="accent3">
              <a:lumMod val="50000"/>
            </a:schemeClr>
          </a:solidFill>
        </p:spPr>
        <p:txBody>
          <a:bodyPr wrap="square" rtlCol="0">
            <a:spAutoFit/>
          </a:bodyPr>
          <a:lstStyle/>
          <a:p>
            <a:pPr algn="ctr"/>
            <a:endParaRPr lang="en-US" dirty="0" smtClean="0"/>
          </a:p>
          <a:p>
            <a:pPr algn="ctr"/>
            <a:r>
              <a:rPr lang="en-US" sz="3200" dirty="0" smtClean="0">
                <a:solidFill>
                  <a:schemeClr val="bg1"/>
                </a:solidFill>
              </a:rPr>
              <a:t>School Site Council (SSC)</a:t>
            </a:r>
            <a:endParaRPr lang="en-US" sz="3200" dirty="0">
              <a:solidFill>
                <a:schemeClr val="bg1"/>
              </a:solidFill>
            </a:endParaRPr>
          </a:p>
        </p:txBody>
      </p:sp>
      <p:sp>
        <p:nvSpPr>
          <p:cNvPr id="8" name="TextBox 7"/>
          <p:cNvSpPr txBox="1"/>
          <p:nvPr/>
        </p:nvSpPr>
        <p:spPr>
          <a:xfrm>
            <a:off x="685799" y="1828800"/>
            <a:ext cx="2666999" cy="1200329"/>
          </a:xfrm>
          <a:prstGeom prst="rect">
            <a:avLst/>
          </a:prstGeom>
          <a:noFill/>
        </p:spPr>
        <p:txBody>
          <a:bodyPr wrap="square" rtlCol="0">
            <a:spAutoFit/>
          </a:bodyPr>
          <a:lstStyle/>
          <a:p>
            <a:pPr algn="ctr"/>
            <a:r>
              <a:rPr lang="en-US" b="1" dirty="0" smtClean="0"/>
              <a:t>English Learner </a:t>
            </a:r>
          </a:p>
          <a:p>
            <a:pPr algn="ctr"/>
            <a:r>
              <a:rPr lang="en-US" b="1" dirty="0" smtClean="0"/>
              <a:t>Advisory Committee</a:t>
            </a:r>
          </a:p>
          <a:p>
            <a:pPr algn="ctr"/>
            <a:r>
              <a:rPr lang="en-US" b="1" dirty="0"/>
              <a:t>s</a:t>
            </a:r>
            <a:r>
              <a:rPr lang="en-US" b="1" dirty="0" smtClean="0"/>
              <a:t>ends written recommendations to SSC.</a:t>
            </a:r>
            <a:endParaRPr lang="en-US" b="1" dirty="0"/>
          </a:p>
        </p:txBody>
      </p:sp>
      <p:sp>
        <p:nvSpPr>
          <p:cNvPr id="26" name="TextBox 25"/>
          <p:cNvSpPr txBox="1"/>
          <p:nvPr/>
        </p:nvSpPr>
        <p:spPr>
          <a:xfrm>
            <a:off x="1295400" y="5838855"/>
            <a:ext cx="6553200" cy="400110"/>
          </a:xfrm>
          <a:prstGeom prst="rect">
            <a:avLst/>
          </a:prstGeom>
          <a:noFill/>
        </p:spPr>
        <p:txBody>
          <a:bodyPr wrap="square" rtlCol="0">
            <a:spAutoFit/>
          </a:bodyPr>
          <a:lstStyle/>
          <a:p>
            <a:pPr algn="ctr"/>
            <a:r>
              <a:rPr lang="en-US" sz="2000" b="1" dirty="0" smtClean="0"/>
              <a:t>SSC responds to written recommendations within 30 days.</a:t>
            </a:r>
            <a:endParaRPr lang="en-US" sz="2000" b="1" dirty="0"/>
          </a:p>
        </p:txBody>
      </p:sp>
      <p:graphicFrame>
        <p:nvGraphicFramePr>
          <p:cNvPr id="25" name="Diagram 24"/>
          <p:cNvGraphicFramePr/>
          <p:nvPr>
            <p:extLst>
              <p:ext uri="{D42A27DB-BD31-4B8C-83A1-F6EECF244321}">
                <p14:modId xmlns:p14="http://schemas.microsoft.com/office/powerpoint/2010/main" xmlns="" val="3160537821"/>
              </p:ext>
            </p:extLst>
          </p:nvPr>
        </p:nvGraphicFramePr>
        <p:xfrm>
          <a:off x="1292430" y="159414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0245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28600"/>
            <a:ext cx="6934200" cy="1015663"/>
          </a:xfrm>
          <a:prstGeom prst="rect">
            <a:avLst/>
          </a:prstGeom>
          <a:solidFill>
            <a:schemeClr val="accent3">
              <a:lumMod val="50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Election Procedures</a:t>
            </a:r>
            <a:endParaRPr lang="en-US" sz="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Content Placeholder 2"/>
          <p:cNvSpPr>
            <a:spLocks noGrp="1"/>
          </p:cNvSpPr>
          <p:nvPr>
            <p:ph idx="1"/>
          </p:nvPr>
        </p:nvSpPr>
        <p:spPr>
          <a:xfrm>
            <a:off x="323850" y="1371600"/>
            <a:ext cx="8420100" cy="5142781"/>
          </a:xfrm>
        </p:spPr>
        <p:txBody>
          <a:bodyPr>
            <a:normAutofit fontScale="25000" lnSpcReduction="20000"/>
          </a:bodyPr>
          <a:lstStyle/>
          <a:p>
            <a:pPr marL="0" indent="0">
              <a:buNone/>
            </a:pPr>
            <a:r>
              <a:rPr lang="en-US" sz="8000" b="1" dirty="0" smtClean="0"/>
              <a:t>Three important steps to follow:</a:t>
            </a:r>
          </a:p>
          <a:p>
            <a:pPr marL="0" indent="0">
              <a:buNone/>
            </a:pPr>
            <a:endParaRPr lang="en-US" dirty="0" smtClean="0"/>
          </a:p>
          <a:p>
            <a:pPr marL="0" indent="0">
              <a:buNone/>
            </a:pPr>
            <a:r>
              <a:rPr lang="en-US" sz="8000" b="1" dirty="0" smtClean="0">
                <a:solidFill>
                  <a:schemeClr val="accent3">
                    <a:lumMod val="75000"/>
                  </a:schemeClr>
                </a:solidFill>
              </a:rPr>
              <a:t>STEP 1 Informing</a:t>
            </a:r>
          </a:p>
          <a:p>
            <a:r>
              <a:rPr lang="en-US" sz="8000" dirty="0" smtClean="0"/>
              <a:t> </a:t>
            </a:r>
            <a:r>
              <a:rPr lang="en-US" sz="7200" dirty="0" smtClean="0"/>
              <a:t>Notify all parents and stakeholders of orientation/elections.</a:t>
            </a:r>
          </a:p>
          <a:p>
            <a:r>
              <a:rPr lang="en-US" sz="7200" dirty="0"/>
              <a:t> </a:t>
            </a:r>
            <a:r>
              <a:rPr lang="en-US" sz="7200" dirty="0" smtClean="0"/>
              <a:t>Include date, time, location and the agenda items to be addressed.</a:t>
            </a:r>
          </a:p>
          <a:p>
            <a:endParaRPr lang="en-US" sz="7200" dirty="0"/>
          </a:p>
          <a:p>
            <a:pPr marL="0" lvl="2" indent="0">
              <a:buNone/>
            </a:pPr>
            <a:r>
              <a:rPr lang="en-US" sz="8000" b="1" dirty="0">
                <a:solidFill>
                  <a:schemeClr val="accent3">
                    <a:lumMod val="75000"/>
                  </a:schemeClr>
                </a:solidFill>
              </a:rPr>
              <a:t>STEP 2 </a:t>
            </a:r>
            <a:r>
              <a:rPr lang="en-US" sz="8000" b="1" dirty="0" smtClean="0">
                <a:solidFill>
                  <a:schemeClr val="accent3">
                    <a:lumMod val="75000"/>
                  </a:schemeClr>
                </a:solidFill>
              </a:rPr>
              <a:t>Posting</a:t>
            </a:r>
          </a:p>
          <a:p>
            <a:pPr marL="457200" lvl="2" indent="-457200"/>
            <a:r>
              <a:rPr lang="en-US" sz="7200" dirty="0" smtClean="0"/>
              <a:t>Orientation </a:t>
            </a:r>
            <a:r>
              <a:rPr lang="en-US" sz="7200" dirty="0"/>
              <a:t>notices (agendas) must be posted outside of the school building at least seventy-two (72) hours prior to the scheduled orientation, being continuously accessible for all stakeholders. Election notices must be posted outside of the school building at least five (5) days prior to the scheduled election, being continuously accessible for all stakeholders. </a:t>
            </a:r>
          </a:p>
          <a:p>
            <a:pPr marL="0" indent="0">
              <a:buNone/>
            </a:pPr>
            <a:endParaRPr lang="en-US" sz="8000" dirty="0" smtClean="0"/>
          </a:p>
          <a:p>
            <a:pPr marL="0" indent="0">
              <a:buNone/>
            </a:pPr>
            <a:r>
              <a:rPr lang="en-US" sz="8000" b="1" dirty="0" smtClean="0">
                <a:solidFill>
                  <a:schemeClr val="accent3">
                    <a:lumMod val="75000"/>
                  </a:schemeClr>
                </a:solidFill>
              </a:rPr>
              <a:t>STEP 3 Meeting</a:t>
            </a:r>
          </a:p>
          <a:p>
            <a:r>
              <a:rPr lang="en-US" sz="7200" dirty="0" smtClean="0"/>
              <a:t>Distribute agenda outlining the objective of the meeting (orientation/election).</a:t>
            </a:r>
          </a:p>
          <a:p>
            <a:r>
              <a:rPr lang="en-US" sz="7200" dirty="0" smtClean="0"/>
              <a:t>Explain the roles and responsibilities of the committee and duties of officers.</a:t>
            </a:r>
          </a:p>
          <a:p>
            <a:r>
              <a:rPr lang="en-US" sz="7200" dirty="0" smtClean="0"/>
              <a:t>Declare all seats vacant.</a:t>
            </a:r>
          </a:p>
          <a:p>
            <a:r>
              <a:rPr lang="en-US" sz="7200" dirty="0" smtClean="0"/>
              <a:t>Explain the election procedures for voting (refer to Handout 12).</a:t>
            </a:r>
          </a:p>
          <a:p>
            <a:pPr marL="0" indent="0">
              <a:buNone/>
            </a:pPr>
            <a:endParaRPr lang="en-US" sz="7200" dirty="0" smtClean="0"/>
          </a:p>
          <a:p>
            <a:pPr marL="457200" lvl="2" indent="-457200"/>
            <a:endParaRPr lang="en-US" sz="4200" dirty="0" smtClean="0"/>
          </a:p>
          <a:p>
            <a:pPr marL="0" indent="0">
              <a:buNone/>
            </a:pPr>
            <a:endParaRPr lang="en-US" sz="1700" dirty="0" smtClean="0"/>
          </a:p>
        </p:txBody>
      </p:sp>
      <p:sp>
        <p:nvSpPr>
          <p:cNvPr id="7" name="Rectangle 6"/>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8" name="Rectangle 7"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Tree>
    <p:extLst>
      <p:ext uri="{BB962C8B-B14F-4D97-AF65-F5344CB8AC3E}">
        <p14:creationId xmlns:p14="http://schemas.microsoft.com/office/powerpoint/2010/main" xmlns="" val="2797122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896"/>
            <a:ext cx="8077200" cy="1323439"/>
          </a:xfrm>
          <a:prstGeom prst="rect">
            <a:avLst/>
          </a:prstGeom>
          <a:noFill/>
        </p:spPr>
        <p:txBody>
          <a:bodyPr wrap="square" lIns="91440" tIns="45720" rIns="91440" bIns="45720">
            <a:spAutoFit/>
          </a:bodyPr>
          <a:lstStyle/>
          <a:p>
            <a:pPr algn="ctr"/>
            <a:r>
              <a:rPr lang="en-US" sz="8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QUESTIONS?</a:t>
            </a:r>
            <a:endParaRPr lang="en-US" sz="8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Rectangle 4"/>
          <p:cNvSpPr/>
          <p:nvPr/>
        </p:nvSpPr>
        <p:spPr>
          <a:xfrm>
            <a:off x="305789" y="1616034"/>
            <a:ext cx="8610600" cy="4876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930" y="1752600"/>
            <a:ext cx="8070317"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160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a:solidFill>
            <a:schemeClr val="accent3">
              <a:lumMod val="50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School Site Council (SSC)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04800" y="2133600"/>
            <a:ext cx="8229600" cy="4168914"/>
          </a:xfrm>
        </p:spPr>
        <p:txBody>
          <a:bodyPr>
            <a:normAutofit fontScale="92500" lnSpcReduction="10000"/>
          </a:bodyPr>
          <a:lstStyle/>
          <a:p>
            <a:pPr marL="0" indent="0">
              <a:buNone/>
            </a:pPr>
            <a:r>
              <a:rPr lang="en-US" sz="2400" dirty="0" smtClean="0"/>
              <a:t>The SSC has two primary functions:</a:t>
            </a:r>
          </a:p>
          <a:p>
            <a:r>
              <a:rPr lang="en-US" sz="2400" dirty="0" smtClean="0"/>
              <a:t>Developing, revising and adopting the Single Plan for Student Achievement (SPSA)</a:t>
            </a:r>
          </a:p>
          <a:p>
            <a:r>
              <a:rPr lang="en-US" sz="2400" dirty="0" smtClean="0"/>
              <a:t>Ensuring that a school meets all federal parental involvement mandates</a:t>
            </a:r>
          </a:p>
          <a:p>
            <a:pPr marL="0" indent="0">
              <a:buNone/>
            </a:pPr>
            <a:endParaRPr lang="en-US" sz="2400" dirty="0" smtClean="0"/>
          </a:p>
          <a:p>
            <a:r>
              <a:rPr lang="en-US" sz="2000" dirty="0" smtClean="0"/>
              <a:t>California Education Code 64001(a) requires that districts receiving state, federal and other applicable funding through the Consolidated Application (Con-App) process ensure that participating schools prepare a SPSA.</a:t>
            </a:r>
          </a:p>
          <a:p>
            <a:pPr marL="0" indent="0">
              <a:buNone/>
            </a:pPr>
            <a:endParaRPr lang="en-US" sz="2000" dirty="0" smtClean="0"/>
          </a:p>
          <a:p>
            <a:r>
              <a:rPr lang="en-US" sz="2000" dirty="0"/>
              <a:t>The SPSA is a blueprint to improve the academic performance of all students to the level of the targeted performance goals of the School Quality Improvement System (SQIS) and the LAUSD Performance </a:t>
            </a:r>
            <a:r>
              <a:rPr lang="en-US" sz="2000" dirty="0" smtClean="0"/>
              <a:t>Meter.</a:t>
            </a:r>
            <a:endParaRPr lang="en-US" dirty="0"/>
          </a:p>
        </p:txBody>
      </p:sp>
      <p:sp>
        <p:nvSpPr>
          <p:cNvPr id="6" name="Rectangle 5"/>
          <p:cNvSpPr/>
          <p:nvPr/>
        </p:nvSpPr>
        <p:spPr>
          <a:xfrm>
            <a:off x="533400" y="1143000"/>
            <a:ext cx="7772400" cy="707886"/>
          </a:xfrm>
          <a:prstGeom prst="rect">
            <a:avLst/>
          </a:prstGeom>
        </p:spPr>
        <p:txBody>
          <a:bodyPr wrap="square">
            <a:spAutoFit/>
          </a:bodyPr>
          <a:lstStyle/>
          <a:p>
            <a:pPr algn="ctr"/>
            <a:r>
              <a:rPr lang="en-US" sz="2000" b="1" dirty="0" smtClean="0"/>
              <a:t>The SSC is a decision-making council </a:t>
            </a:r>
            <a:r>
              <a:rPr lang="en-US" sz="2000" b="1" dirty="0"/>
              <a:t>for all programs </a:t>
            </a:r>
            <a:r>
              <a:rPr lang="en-US" sz="2000" b="1" dirty="0" smtClean="0"/>
              <a:t>funded</a:t>
            </a:r>
          </a:p>
          <a:p>
            <a:pPr algn="ctr"/>
            <a:r>
              <a:rPr lang="en-US" sz="2000" b="1" dirty="0" smtClean="0"/>
              <a:t> </a:t>
            </a:r>
            <a:r>
              <a:rPr lang="en-US" sz="2000" b="1" dirty="0"/>
              <a:t>through the </a:t>
            </a:r>
            <a:r>
              <a:rPr lang="en-US" sz="2000" b="1" dirty="0" smtClean="0"/>
              <a:t>Consolidated Application (Con-App).</a:t>
            </a:r>
            <a:r>
              <a:rPr lang="en-US" dirty="0"/>
              <a:t>	</a:t>
            </a:r>
          </a:p>
        </p:txBody>
      </p:sp>
      <p:sp>
        <p:nvSpPr>
          <p:cNvPr id="7" name="Rectangle 6"/>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8" name="Rectangle 7"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Tree>
    <p:extLst>
      <p:ext uri="{BB962C8B-B14F-4D97-AF65-F5344CB8AC3E}">
        <p14:creationId xmlns:p14="http://schemas.microsoft.com/office/powerpoint/2010/main" xmlns="" val="207384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94928" cy="1041023"/>
          </a:xfrm>
          <a:solidFill>
            <a:schemeClr val="accent3">
              <a:lumMod val="50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FUNCTION OF SSC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1143000"/>
            <a:ext cx="8556812" cy="3908762"/>
          </a:xfrm>
          <a:prstGeom prst="rect">
            <a:avLst/>
          </a:prstGeom>
          <a:noFill/>
        </p:spPr>
        <p:txBody>
          <a:bodyPr wrap="square" rtlCol="0">
            <a:spAutoFit/>
          </a:bodyPr>
          <a:lstStyle/>
          <a:p>
            <a:pPr>
              <a:buClr>
                <a:schemeClr val="accent3">
                  <a:lumMod val="50000"/>
                </a:schemeClr>
              </a:buClr>
            </a:pPr>
            <a:endParaRPr lang="en-US" sz="2000" dirty="0" smtClean="0"/>
          </a:p>
          <a:p>
            <a:pPr>
              <a:buClr>
                <a:schemeClr val="accent3">
                  <a:lumMod val="50000"/>
                </a:schemeClr>
              </a:buClr>
            </a:pPr>
            <a:r>
              <a:rPr lang="en-US" sz="2000" b="1" dirty="0" smtClean="0"/>
              <a:t>To </a:t>
            </a:r>
            <a:r>
              <a:rPr lang="en-US" sz="2000" b="1" dirty="0"/>
              <a:t>e</a:t>
            </a:r>
            <a:r>
              <a:rPr lang="en-US" sz="2000" b="1" dirty="0" smtClean="0"/>
              <a:t>nsure </a:t>
            </a:r>
            <a:r>
              <a:rPr lang="en-US" sz="2000" b="1" dirty="0"/>
              <a:t>that all </a:t>
            </a:r>
            <a:r>
              <a:rPr lang="en-US" sz="2000" b="1" dirty="0" smtClean="0"/>
              <a:t>federal mandates, including those for parent </a:t>
            </a:r>
            <a:r>
              <a:rPr lang="en-US" sz="2000" b="1" dirty="0" err="1" smtClean="0"/>
              <a:t>involvment</a:t>
            </a:r>
            <a:r>
              <a:rPr lang="en-US" sz="2000" b="1" dirty="0" smtClean="0"/>
              <a:t>, </a:t>
            </a:r>
            <a:r>
              <a:rPr lang="en-US" sz="2000" b="1" dirty="0"/>
              <a:t>are </a:t>
            </a:r>
            <a:r>
              <a:rPr lang="en-US" sz="2000" b="1" dirty="0" smtClean="0"/>
              <a:t>met, </a:t>
            </a:r>
            <a:r>
              <a:rPr lang="en-US" sz="2000" b="1" dirty="0"/>
              <a:t>specifically</a:t>
            </a:r>
            <a:r>
              <a:rPr lang="en-US" sz="2000" b="1" dirty="0" smtClean="0"/>
              <a:t>:</a:t>
            </a:r>
          </a:p>
          <a:p>
            <a:pPr>
              <a:buClr>
                <a:schemeClr val="accent3">
                  <a:lumMod val="50000"/>
                </a:schemeClr>
              </a:buClr>
            </a:pPr>
            <a:endParaRPr lang="en-US" sz="2000" dirty="0"/>
          </a:p>
          <a:p>
            <a:pPr marL="342900" indent="-342900">
              <a:lnSpc>
                <a:spcPct val="150000"/>
              </a:lnSpc>
              <a:buClr>
                <a:schemeClr val="accent3">
                  <a:lumMod val="50000"/>
                </a:schemeClr>
              </a:buClr>
              <a:buFont typeface="Arial" pitchFamily="34" charset="0"/>
              <a:buChar char="•"/>
            </a:pPr>
            <a:r>
              <a:rPr lang="en-US" sz="2000" dirty="0"/>
              <a:t>T</a:t>
            </a:r>
            <a:r>
              <a:rPr lang="en-US" sz="2000" dirty="0" smtClean="0"/>
              <a:t>he </a:t>
            </a:r>
            <a:r>
              <a:rPr lang="en-US" sz="2000" dirty="0"/>
              <a:t>creation of the school-level Title I Parent Involvement Policy</a:t>
            </a:r>
            <a:r>
              <a:rPr lang="en-US" sz="2000" dirty="0" smtClean="0"/>
              <a:t>.</a:t>
            </a:r>
            <a:endParaRPr lang="en-US" sz="2000" dirty="0"/>
          </a:p>
          <a:p>
            <a:pPr marL="342900" indent="-342900">
              <a:lnSpc>
                <a:spcPct val="150000"/>
              </a:lnSpc>
              <a:buClr>
                <a:schemeClr val="accent3">
                  <a:lumMod val="50000"/>
                </a:schemeClr>
              </a:buClr>
              <a:buFont typeface="Arial" pitchFamily="34" charset="0"/>
              <a:buChar char="•"/>
            </a:pPr>
            <a:r>
              <a:rPr lang="en-US" sz="2000" dirty="0" smtClean="0"/>
              <a:t>The </a:t>
            </a:r>
            <a:r>
              <a:rPr lang="en-US" sz="2000" dirty="0"/>
              <a:t>creation of the Title I School-Parent Compact.</a:t>
            </a:r>
          </a:p>
          <a:p>
            <a:pPr marL="342900" indent="-342900">
              <a:lnSpc>
                <a:spcPct val="150000"/>
              </a:lnSpc>
              <a:buClr>
                <a:schemeClr val="accent3">
                  <a:lumMod val="50000"/>
                </a:schemeClr>
              </a:buClr>
              <a:buFont typeface="Arial" pitchFamily="34" charset="0"/>
              <a:buChar char="•"/>
            </a:pPr>
            <a:r>
              <a:rPr lang="en-US" sz="2000" dirty="0" smtClean="0"/>
              <a:t>The </a:t>
            </a:r>
            <a:r>
              <a:rPr lang="en-US" sz="2000" dirty="0"/>
              <a:t>development of the Title I parental involvement budget.</a:t>
            </a:r>
          </a:p>
          <a:p>
            <a:pPr marL="342900" indent="-342900">
              <a:lnSpc>
                <a:spcPct val="150000"/>
              </a:lnSpc>
              <a:buClr>
                <a:schemeClr val="accent3">
                  <a:lumMod val="50000"/>
                </a:schemeClr>
              </a:buClr>
              <a:buFont typeface="Arial" pitchFamily="34" charset="0"/>
              <a:buChar char="•"/>
            </a:pPr>
            <a:r>
              <a:rPr lang="en-US" sz="2000" dirty="0" smtClean="0"/>
              <a:t>The </a:t>
            </a:r>
            <a:r>
              <a:rPr lang="en-US" sz="2000" dirty="0"/>
              <a:t>proposed expenditures of all categorical </a:t>
            </a:r>
            <a:r>
              <a:rPr lang="en-US" sz="2000" dirty="0" smtClean="0"/>
              <a:t>funds.</a:t>
            </a:r>
          </a:p>
          <a:p>
            <a:pPr marL="342900" indent="-342900">
              <a:lnSpc>
                <a:spcPct val="150000"/>
              </a:lnSpc>
              <a:buClr>
                <a:schemeClr val="accent3">
                  <a:lumMod val="50000"/>
                </a:schemeClr>
              </a:buClr>
              <a:buFont typeface="Arial" pitchFamily="34" charset="0"/>
              <a:buChar char="•"/>
            </a:pPr>
            <a:r>
              <a:rPr lang="en-US" sz="2000" dirty="0" smtClean="0"/>
              <a:t>The </a:t>
            </a:r>
            <a:r>
              <a:rPr lang="en-US" sz="2000" dirty="0"/>
              <a:t>development of the comprehensive school safety plan. </a:t>
            </a:r>
            <a:endParaRPr lang="en-US" sz="2000" dirty="0" smtClean="0"/>
          </a:p>
          <a:p>
            <a:r>
              <a:rPr lang="en-US" dirty="0"/>
              <a:t>	</a:t>
            </a:r>
          </a:p>
        </p:txBody>
      </p:sp>
      <p:sp>
        <p:nvSpPr>
          <p:cNvPr id="5" name="Rectangle 4"/>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6" name="Rectangle 5"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Tree>
    <p:extLst>
      <p:ext uri="{BB962C8B-B14F-4D97-AF65-F5344CB8AC3E}">
        <p14:creationId xmlns:p14="http://schemas.microsoft.com/office/powerpoint/2010/main" xmlns="" val="1541034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SSC Elementary Composition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68152989"/>
              </p:ext>
            </p:extLst>
          </p:nvPr>
        </p:nvGraphicFramePr>
        <p:xfrm>
          <a:off x="457200" y="163256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4324114">
            <a:off x="3411379" y="2428808"/>
            <a:ext cx="1219200" cy="369332"/>
          </a:xfrm>
          <a:prstGeom prst="rect">
            <a:avLst/>
          </a:prstGeom>
          <a:noFill/>
        </p:spPr>
        <p:txBody>
          <a:bodyPr wrap="square" rtlCol="0">
            <a:spAutoFit/>
          </a:bodyPr>
          <a:lstStyle/>
          <a:p>
            <a:r>
              <a:rPr lang="en-US" b="1" dirty="0" smtClean="0">
                <a:solidFill>
                  <a:schemeClr val="bg1"/>
                </a:solidFill>
              </a:rPr>
              <a:t>PRINCIPAL</a:t>
            </a:r>
            <a:endParaRPr lang="en-US" b="1" dirty="0">
              <a:solidFill>
                <a:schemeClr val="bg1"/>
              </a:solidFill>
            </a:endParaRPr>
          </a:p>
        </p:txBody>
      </p:sp>
      <p:sp>
        <p:nvSpPr>
          <p:cNvPr id="9" name="TextBox 8"/>
          <p:cNvSpPr txBox="1"/>
          <p:nvPr/>
        </p:nvSpPr>
        <p:spPr>
          <a:xfrm>
            <a:off x="6721288" y="3654895"/>
            <a:ext cx="2362200" cy="2385268"/>
          </a:xfrm>
          <a:prstGeom prst="rect">
            <a:avLst/>
          </a:prstGeom>
          <a:noFill/>
        </p:spPr>
        <p:txBody>
          <a:bodyPr wrap="square" rtlCol="0">
            <a:spAutoFit/>
          </a:bodyPr>
          <a:lstStyle/>
          <a:p>
            <a:r>
              <a:rPr lang="en-US" sz="1600" b="1" dirty="0" smtClean="0"/>
              <a:t>Community member: </a:t>
            </a:r>
          </a:p>
          <a:p>
            <a:pPr marL="285750" indent="-285750">
              <a:buFont typeface="Arial" pitchFamily="34" charset="0"/>
              <a:buChar char="•"/>
            </a:pPr>
            <a:r>
              <a:rPr lang="en-US" sz="1600" dirty="0"/>
              <a:t>L</a:t>
            </a:r>
            <a:r>
              <a:rPr lang="en-US" sz="1600" dirty="0" smtClean="0"/>
              <a:t>ives, works in the school </a:t>
            </a:r>
            <a:r>
              <a:rPr lang="en-US" sz="1600" dirty="0"/>
              <a:t>attendance </a:t>
            </a:r>
            <a:r>
              <a:rPr lang="en-US" sz="1600" dirty="0" smtClean="0"/>
              <a:t>boundary</a:t>
            </a:r>
            <a:r>
              <a:rPr lang="en-US" sz="1600" b="1" dirty="0" smtClean="0"/>
              <a:t>. PROOF IS REQUIRED. </a:t>
            </a:r>
          </a:p>
          <a:p>
            <a:pPr marL="285750" indent="-285750">
              <a:buFont typeface="Arial" pitchFamily="34" charset="0"/>
              <a:buChar char="•"/>
            </a:pPr>
            <a:endParaRPr lang="en-US" sz="500" dirty="0"/>
          </a:p>
          <a:p>
            <a:pPr marL="285750" indent="-285750">
              <a:buFont typeface="Arial" pitchFamily="34" charset="0"/>
              <a:buChar char="•"/>
            </a:pPr>
            <a:r>
              <a:rPr lang="en-US" sz="1600" dirty="0" smtClean="0"/>
              <a:t>Is not </a:t>
            </a:r>
            <a:r>
              <a:rPr lang="en-US" sz="1600" dirty="0"/>
              <a:t>a parent, nor employed </a:t>
            </a:r>
            <a:r>
              <a:rPr lang="en-US" sz="1600" dirty="0" smtClean="0"/>
              <a:t> at </a:t>
            </a:r>
            <a:r>
              <a:rPr lang="en-US" sz="1600" dirty="0"/>
              <a:t>the school with which the </a:t>
            </a:r>
            <a:r>
              <a:rPr lang="en-US" sz="1600" dirty="0" smtClean="0"/>
              <a:t>council </a:t>
            </a:r>
            <a:r>
              <a:rPr lang="en-US" sz="1600" dirty="0"/>
              <a:t>is affiliated </a:t>
            </a:r>
            <a:endParaRPr lang="en-US" sz="1600" b="1" dirty="0" smtClean="0"/>
          </a:p>
        </p:txBody>
      </p:sp>
      <p:sp>
        <p:nvSpPr>
          <p:cNvPr id="11" name="Rectangle 10"/>
          <p:cNvSpPr/>
          <p:nvPr/>
        </p:nvSpPr>
        <p:spPr>
          <a:xfrm>
            <a:off x="228600" y="6048046"/>
            <a:ext cx="8679556" cy="523220"/>
          </a:xfrm>
          <a:prstGeom prst="rect">
            <a:avLst/>
          </a:prstGeom>
        </p:spPr>
        <p:txBody>
          <a:bodyPr wrap="none">
            <a:spAutoFit/>
          </a:bodyPr>
          <a:lstStyle/>
          <a:p>
            <a:pPr algn="ctr"/>
            <a:r>
              <a:rPr lang="en-US" sz="2800" b="1" dirty="0" smtClean="0">
                <a:solidFill>
                  <a:srgbClr val="FF0000"/>
                </a:solidFill>
              </a:rPr>
              <a:t>*</a:t>
            </a:r>
            <a:r>
              <a:rPr lang="en-US" sz="1600" dirty="0" smtClean="0"/>
              <a:t>All members must be elected by their peers, except the principal who is the only automatic member. </a:t>
            </a:r>
            <a:endParaRPr lang="en-US" sz="1600" dirty="0"/>
          </a:p>
        </p:txBody>
      </p:sp>
      <p:graphicFrame>
        <p:nvGraphicFramePr>
          <p:cNvPr id="15" name="Content Placeholder 3"/>
          <p:cNvGraphicFramePr>
            <a:graphicFrameLocks/>
          </p:cNvGraphicFramePr>
          <p:nvPr>
            <p:extLst>
              <p:ext uri="{D42A27DB-BD31-4B8C-83A1-F6EECF244321}">
                <p14:modId xmlns:p14="http://schemas.microsoft.com/office/powerpoint/2010/main" xmlns="" val="2944737151"/>
              </p:ext>
            </p:extLst>
          </p:nvPr>
        </p:nvGraphicFramePr>
        <p:xfrm>
          <a:off x="453578" y="16764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Callout 2"/>
          <p:cNvSpPr/>
          <p:nvPr/>
        </p:nvSpPr>
        <p:spPr>
          <a:xfrm>
            <a:off x="5665076" y="1339591"/>
            <a:ext cx="1707776" cy="1344827"/>
          </a:xfrm>
          <a:prstGeom prst="wedgeEllipseCallout">
            <a:avLst>
              <a:gd name="adj1" fmla="val -54211"/>
              <a:gd name="adj2" fmla="val 47782"/>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not  employed at the child’s school</a:t>
            </a:r>
            <a:endParaRPr lang="en-US" sz="1400" dirty="0"/>
          </a:p>
        </p:txBody>
      </p:sp>
      <p:sp>
        <p:nvSpPr>
          <p:cNvPr id="10" name="Title 1"/>
          <p:cNvSpPr txBox="1">
            <a:spLocks/>
          </p:cNvSpPr>
          <p:nvPr/>
        </p:nvSpPr>
        <p:spPr>
          <a:xfrm>
            <a:off x="453578" y="196592"/>
            <a:ext cx="8229600" cy="11430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SSC Elementary Composition *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2246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a:ln>
            <a:solidFill>
              <a:schemeClr val="accent3">
                <a:lumMod val="50000"/>
              </a:schemeClr>
            </a:solidFill>
          </a:ln>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SSC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Secondary Composition*</a:t>
            </a:r>
          </a:p>
        </p:txBody>
      </p:sp>
      <p:graphicFrame>
        <p:nvGraphicFramePr>
          <p:cNvPr id="5" name="Content Placeholder 3"/>
          <p:cNvGraphicFramePr>
            <a:graphicFrameLocks/>
          </p:cNvGraphicFramePr>
          <p:nvPr>
            <p:extLst>
              <p:ext uri="{D42A27DB-BD31-4B8C-83A1-F6EECF244321}">
                <p14:modId xmlns:p14="http://schemas.microsoft.com/office/powerpoint/2010/main" xmlns="" val="1681964961"/>
              </p:ext>
            </p:extLst>
          </p:nvPr>
        </p:nvGraphicFramePr>
        <p:xfrm>
          <a:off x="457200" y="1676400"/>
          <a:ext cx="7848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p:cNvSpPr/>
          <p:nvPr/>
        </p:nvSpPr>
        <p:spPr>
          <a:xfrm>
            <a:off x="5105400" y="1556951"/>
            <a:ext cx="1600200" cy="729049"/>
          </a:xfrm>
          <a:prstGeom prst="wedgeRoundRectCallout">
            <a:avLst>
              <a:gd name="adj1" fmla="val -44833"/>
              <a:gd name="adj2" fmla="val 10466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Is not employed at the child’s school </a:t>
            </a:r>
            <a:endParaRPr lang="en-US" sz="1400" dirty="0"/>
          </a:p>
        </p:txBody>
      </p:sp>
      <p:sp>
        <p:nvSpPr>
          <p:cNvPr id="10" name="TextBox 9"/>
          <p:cNvSpPr txBox="1"/>
          <p:nvPr/>
        </p:nvSpPr>
        <p:spPr>
          <a:xfrm>
            <a:off x="6894041" y="2201836"/>
            <a:ext cx="2028568" cy="4031873"/>
          </a:xfrm>
          <a:prstGeom prst="rect">
            <a:avLst/>
          </a:prstGeom>
          <a:noFill/>
        </p:spPr>
        <p:txBody>
          <a:bodyPr wrap="square" rtlCol="0">
            <a:spAutoFit/>
          </a:bodyPr>
          <a:lstStyle/>
          <a:p>
            <a:pPr marL="285750" indent="-285750">
              <a:buFont typeface="Arial" pitchFamily="34" charset="0"/>
              <a:buChar char="•"/>
            </a:pPr>
            <a:r>
              <a:rPr lang="en-US" sz="1600" b="1" dirty="0" smtClean="0"/>
              <a:t>There must be parity between parents and students.</a:t>
            </a:r>
          </a:p>
          <a:p>
            <a:endParaRPr lang="en-US" sz="1600" b="1" dirty="0" smtClean="0"/>
          </a:p>
          <a:p>
            <a:pPr marL="285750" indent="-285750">
              <a:buFont typeface="Arial" pitchFamily="34" charset="0"/>
              <a:buChar char="•"/>
            </a:pPr>
            <a:r>
              <a:rPr lang="en-US" sz="1600" b="1" dirty="0" smtClean="0"/>
              <a:t>At the middle </a:t>
            </a:r>
            <a:r>
              <a:rPr lang="en-US" sz="1600" b="1" dirty="0"/>
              <a:t>s</a:t>
            </a:r>
            <a:r>
              <a:rPr lang="en-US" sz="1600" b="1" dirty="0" smtClean="0"/>
              <a:t>chool  level, a SSC may choose </a:t>
            </a:r>
            <a:r>
              <a:rPr lang="en-US" sz="1600" b="1" u="sng" dirty="0" smtClean="0"/>
              <a:t>not</a:t>
            </a:r>
            <a:r>
              <a:rPr lang="en-US" sz="1600" u="sng" dirty="0" smtClean="0"/>
              <a:t> </a:t>
            </a:r>
            <a:r>
              <a:rPr lang="en-US" sz="1600" dirty="0" smtClean="0"/>
              <a:t>to include student representatives: however, this </a:t>
            </a:r>
            <a:r>
              <a:rPr lang="en-US" sz="1600" b="1" dirty="0" smtClean="0"/>
              <a:t>must be voted </a:t>
            </a:r>
            <a:r>
              <a:rPr lang="en-US" sz="1600" dirty="0" smtClean="0"/>
              <a:t>on by the council and </a:t>
            </a:r>
            <a:r>
              <a:rPr lang="en-US" sz="1600" b="1" dirty="0" smtClean="0"/>
              <a:t>must be recorded in the bylaws.</a:t>
            </a:r>
            <a:endParaRPr lang="en-US" sz="1600" b="1" u="sng" dirty="0"/>
          </a:p>
        </p:txBody>
      </p:sp>
      <p:sp>
        <p:nvSpPr>
          <p:cNvPr id="13" name="TextBox 12"/>
          <p:cNvSpPr txBox="1"/>
          <p:nvPr/>
        </p:nvSpPr>
        <p:spPr>
          <a:xfrm>
            <a:off x="381000" y="6394397"/>
            <a:ext cx="8001000" cy="307777"/>
          </a:xfrm>
          <a:prstGeom prst="rect">
            <a:avLst/>
          </a:prstGeom>
          <a:noFill/>
        </p:spPr>
        <p:txBody>
          <a:bodyPr wrap="square" rtlCol="0">
            <a:spAutoFit/>
          </a:bodyPr>
          <a:lstStyle/>
          <a:p>
            <a:pPr algn="ctr"/>
            <a:r>
              <a:rPr lang="en-US" sz="1400" b="1" dirty="0" smtClean="0">
                <a:solidFill>
                  <a:srgbClr val="FF0000"/>
                </a:solidFill>
              </a:rPr>
              <a:t>*</a:t>
            </a:r>
            <a:r>
              <a:rPr lang="en-US" sz="1400" dirty="0" smtClean="0"/>
              <a:t> </a:t>
            </a:r>
            <a:r>
              <a:rPr lang="en-US" sz="1400" b="1" dirty="0" smtClean="0"/>
              <a:t>All </a:t>
            </a:r>
            <a:r>
              <a:rPr lang="en-US" sz="1400" b="1" dirty="0"/>
              <a:t>members must be elected by their peers, except the principal who is the only automatic member. </a:t>
            </a:r>
          </a:p>
        </p:txBody>
      </p:sp>
      <p:sp>
        <p:nvSpPr>
          <p:cNvPr id="8" name="TextBox 7"/>
          <p:cNvSpPr txBox="1"/>
          <p:nvPr/>
        </p:nvSpPr>
        <p:spPr>
          <a:xfrm>
            <a:off x="4610100" y="2438400"/>
            <a:ext cx="1866900" cy="2862322"/>
          </a:xfrm>
          <a:prstGeom prst="rect">
            <a:avLst/>
          </a:prstGeom>
          <a:noFill/>
        </p:spPr>
        <p:txBody>
          <a:bodyPr wrap="square" rtlCol="0">
            <a:spAutoFit/>
          </a:bodyPr>
          <a:lstStyle/>
          <a:p>
            <a:pPr lvl="0"/>
            <a:r>
              <a:rPr lang="en-US" dirty="0" smtClean="0">
                <a:solidFill>
                  <a:schemeClr val="bg1"/>
                </a:solidFill>
              </a:rPr>
              <a:t>25%</a:t>
            </a:r>
            <a:endParaRPr lang="en-US" dirty="0">
              <a:solidFill>
                <a:schemeClr val="bg1"/>
              </a:solidFill>
            </a:endParaRPr>
          </a:p>
          <a:p>
            <a:pPr lvl="0"/>
            <a:r>
              <a:rPr lang="en-US" dirty="0">
                <a:solidFill>
                  <a:schemeClr val="bg1"/>
                </a:solidFill>
              </a:rPr>
              <a:t>Parents/</a:t>
            </a:r>
          </a:p>
          <a:p>
            <a:pPr lvl="0"/>
            <a:r>
              <a:rPr lang="en-US" dirty="0">
                <a:solidFill>
                  <a:schemeClr val="bg1"/>
                </a:solidFill>
              </a:rPr>
              <a:t>Legal Guardian</a:t>
            </a:r>
          </a:p>
          <a:p>
            <a:pPr lvl="0"/>
            <a:r>
              <a:rPr lang="en-US" dirty="0" smtClean="0">
                <a:solidFill>
                  <a:schemeClr val="bg1"/>
                </a:solidFill>
              </a:rPr>
              <a:t>Community</a:t>
            </a:r>
            <a:endParaRPr lang="en-US" dirty="0">
              <a:solidFill>
                <a:schemeClr val="bg1"/>
              </a:solidFill>
            </a:endParaRPr>
          </a:p>
          <a:p>
            <a:pPr lvl="0"/>
            <a:endParaRPr lang="en-US" dirty="0" smtClean="0">
              <a:solidFill>
                <a:schemeClr val="bg1"/>
              </a:solidFill>
            </a:endParaRPr>
          </a:p>
          <a:p>
            <a:pPr lvl="0"/>
            <a:endParaRPr lang="en-US" dirty="0" smtClean="0">
              <a:solidFill>
                <a:schemeClr val="bg1"/>
              </a:solidFill>
            </a:endParaRPr>
          </a:p>
          <a:p>
            <a:pPr lvl="0"/>
            <a:endParaRPr lang="en-US" dirty="0" smtClean="0">
              <a:solidFill>
                <a:schemeClr val="bg1"/>
              </a:solidFill>
            </a:endParaRPr>
          </a:p>
          <a:p>
            <a:pPr lvl="0"/>
            <a:r>
              <a:rPr lang="en-US" dirty="0" smtClean="0">
                <a:solidFill>
                  <a:schemeClr val="bg1"/>
                </a:solidFill>
              </a:rPr>
              <a:t>25%</a:t>
            </a:r>
          </a:p>
          <a:p>
            <a:pPr lvl="0"/>
            <a:r>
              <a:rPr lang="en-US" dirty="0" smtClean="0">
                <a:solidFill>
                  <a:schemeClr val="bg1"/>
                </a:solidFill>
              </a:rPr>
              <a:t>Student </a:t>
            </a:r>
            <a:r>
              <a:rPr lang="en-US" dirty="0">
                <a:solidFill>
                  <a:schemeClr val="bg1"/>
                </a:solidFill>
              </a:rPr>
              <a:t>(</a:t>
            </a:r>
            <a:r>
              <a:rPr lang="en-US" dirty="0" smtClean="0">
                <a:solidFill>
                  <a:schemeClr val="bg1"/>
                </a:solidFill>
              </a:rPr>
              <a:t>Secondary)</a:t>
            </a:r>
            <a:endParaRPr lang="en-US" dirty="0">
              <a:solidFill>
                <a:schemeClr val="bg1"/>
              </a:solidFill>
            </a:endParaRPr>
          </a:p>
        </p:txBody>
      </p:sp>
      <p:cxnSp>
        <p:nvCxnSpPr>
          <p:cNvPr id="7" name="Straight Connector 6"/>
          <p:cNvCxnSpPr/>
          <p:nvPr/>
        </p:nvCxnSpPr>
        <p:spPr>
          <a:xfrm>
            <a:off x="4435997" y="3886200"/>
            <a:ext cx="20410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722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799"/>
          </a:xfrm>
          <a:solidFill>
            <a:schemeClr val="accent3">
              <a:lumMod val="50000"/>
            </a:schemeClr>
          </a:solid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 Learner Advisory Committee (ELAC)</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609600" y="1066800"/>
            <a:ext cx="8001000" cy="1323439"/>
          </a:xfrm>
          <a:prstGeom prst="rect">
            <a:avLst/>
          </a:prstGeom>
        </p:spPr>
        <p:txBody>
          <a:bodyPr wrap="square">
            <a:spAutoFit/>
          </a:bodyPr>
          <a:lstStyle/>
          <a:p>
            <a:r>
              <a:rPr lang="en-US" sz="2000" dirty="0"/>
              <a:t>Education Code </a:t>
            </a:r>
            <a:r>
              <a:rPr lang="en-US" sz="2000" dirty="0" smtClean="0"/>
              <a:t>52176(b) states that all </a:t>
            </a:r>
            <a:r>
              <a:rPr lang="en-US" sz="2000" dirty="0"/>
              <a:t>schools, including Special Education schools, with </a:t>
            </a:r>
            <a:r>
              <a:rPr lang="en-US" sz="2000" dirty="0" smtClean="0"/>
              <a:t>twenty-one </a:t>
            </a:r>
            <a:r>
              <a:rPr lang="en-US" sz="2000" dirty="0"/>
              <a:t>(</a:t>
            </a:r>
            <a:r>
              <a:rPr lang="en-US" sz="2000" dirty="0" smtClean="0"/>
              <a:t>21) or more </a:t>
            </a:r>
            <a:r>
              <a:rPr lang="en-US" sz="2000" dirty="0"/>
              <a:t>English Learner (EL) </a:t>
            </a:r>
            <a:r>
              <a:rPr lang="en-US" sz="2000" dirty="0" smtClean="0"/>
              <a:t>students, not including  Reclassified Fluent English Proficient (RFEP) students, are </a:t>
            </a:r>
            <a:r>
              <a:rPr lang="en-US" sz="2000" dirty="0"/>
              <a:t>required to establish an English Learner Advisory </a:t>
            </a:r>
            <a:r>
              <a:rPr lang="en-US" sz="2000" dirty="0" smtClean="0"/>
              <a:t>Committee (ELAC). </a:t>
            </a:r>
            <a:r>
              <a:rPr lang="en-US" sz="2000" dirty="0"/>
              <a:t>	</a:t>
            </a:r>
          </a:p>
        </p:txBody>
      </p:sp>
      <p:sp>
        <p:nvSpPr>
          <p:cNvPr id="5" name="Rectangle 4"/>
          <p:cNvSpPr/>
          <p:nvPr/>
        </p:nvSpPr>
        <p:spPr>
          <a:xfrm>
            <a:off x="495260" y="2384282"/>
            <a:ext cx="4801314" cy="523220"/>
          </a:xfrm>
          <a:prstGeom prst="rect">
            <a:avLst/>
          </a:prstGeom>
        </p:spPr>
        <p:txBody>
          <a:bodyPr wrap="none">
            <a:spAutoFit/>
          </a:bodyPr>
          <a:lstStyle/>
          <a:p>
            <a:r>
              <a:rPr lang="en-US" sz="2800" dirty="0"/>
              <a:t>Functions </a:t>
            </a:r>
            <a:r>
              <a:rPr lang="en-US" sz="2800" dirty="0" smtClean="0"/>
              <a:t>and Responsibilities:</a:t>
            </a:r>
            <a:r>
              <a:rPr lang="en-US" dirty="0"/>
              <a:t>	</a:t>
            </a:r>
          </a:p>
        </p:txBody>
      </p:sp>
      <p:sp>
        <p:nvSpPr>
          <p:cNvPr id="7" name="Rectangle 6"/>
          <p:cNvSpPr>
            <a:spLocks noChangeArrowheads="1"/>
          </p:cNvSpPr>
          <p:nvPr/>
        </p:nvSpPr>
        <p:spPr bwMode="auto">
          <a:xfrm>
            <a:off x="8921820" y="1"/>
            <a:ext cx="255586" cy="6858000"/>
          </a:xfrm>
          <a:prstGeom prst="rect">
            <a:avLst/>
          </a:prstGeom>
          <a:solidFill>
            <a:schemeClr val="accent3"/>
          </a:solidFill>
          <a:extLst/>
        </p:spPr>
        <p:txBody>
          <a:bodyPr upright="1"/>
          <a:lstStyle/>
          <a:p>
            <a:pPr fontAlgn="auto">
              <a:spcBef>
                <a:spcPts val="0"/>
              </a:spcBef>
              <a:spcAft>
                <a:spcPts val="0"/>
              </a:spcAft>
              <a:defRPr/>
            </a:pPr>
            <a:endParaRPr lang="en-US">
              <a:latin typeface="+mn-lt"/>
            </a:endParaRPr>
          </a:p>
        </p:txBody>
      </p:sp>
      <p:sp>
        <p:nvSpPr>
          <p:cNvPr id="8" name="Rectangle 7" descr="Light vertical"/>
          <p:cNvSpPr>
            <a:spLocks noChangeArrowheads="1"/>
          </p:cNvSpPr>
          <p:nvPr/>
        </p:nvSpPr>
        <p:spPr bwMode="auto">
          <a:xfrm>
            <a:off x="8667135" y="0"/>
            <a:ext cx="255586" cy="6852250"/>
          </a:xfrm>
          <a:prstGeom prst="rect">
            <a:avLst/>
          </a:prstGeom>
          <a:pattFill prst="ltVert">
            <a:fgClr>
              <a:schemeClr val="accent3">
                <a:alpha val="80000"/>
              </a:schemeClr>
            </a:fgClr>
            <a:bgClr>
              <a:schemeClr val="bg1">
                <a:alpha val="80000"/>
              </a:schemeClr>
            </a:bgClr>
          </a:pattFill>
          <a:extLst/>
        </p:spPr>
        <p:txBody>
          <a:bodyPr anchor="ctr" upright="1"/>
          <a:lstStyle/>
          <a:p>
            <a:pPr fontAlgn="auto">
              <a:spcBef>
                <a:spcPts val="0"/>
              </a:spcBef>
              <a:spcAft>
                <a:spcPts val="0"/>
              </a:spcAft>
              <a:defRPr/>
            </a:pPr>
            <a:endParaRPr lang="en-US">
              <a:latin typeface="+mn-lt"/>
            </a:endParaRPr>
          </a:p>
        </p:txBody>
      </p:sp>
      <p:sp>
        <p:nvSpPr>
          <p:cNvPr id="9" name="Rectangle 8"/>
          <p:cNvSpPr/>
          <p:nvPr/>
        </p:nvSpPr>
        <p:spPr>
          <a:xfrm>
            <a:off x="304800" y="2971800"/>
            <a:ext cx="8130988" cy="2985433"/>
          </a:xfrm>
          <a:prstGeom prst="rect">
            <a:avLst/>
          </a:prstGeom>
        </p:spPr>
        <p:txBody>
          <a:bodyPr wrap="square">
            <a:spAutoFit/>
          </a:bodyPr>
          <a:lstStyle/>
          <a:p>
            <a:pPr>
              <a:buClr>
                <a:schemeClr val="accent3">
                  <a:lumMod val="50000"/>
                </a:schemeClr>
              </a:buClr>
            </a:pPr>
            <a:r>
              <a:rPr lang="en-US" sz="2000" dirty="0" smtClean="0"/>
              <a:t>Provide </a:t>
            </a:r>
            <a:r>
              <a:rPr lang="en-US" sz="2000" dirty="0"/>
              <a:t>written recommendations to the SSC regarding programs and services </a:t>
            </a:r>
            <a:r>
              <a:rPr lang="en-US" sz="2000" dirty="0" smtClean="0"/>
              <a:t>for EL students.</a:t>
            </a:r>
          </a:p>
          <a:p>
            <a:pPr marL="171450" indent="-171450">
              <a:buClr>
                <a:schemeClr val="accent3">
                  <a:lumMod val="50000"/>
                </a:schemeClr>
              </a:buClr>
              <a:buFont typeface="Wingdings" pitchFamily="2" charset="2"/>
              <a:buChar char="Ø"/>
            </a:pPr>
            <a:endParaRPr lang="en-US" sz="1200" dirty="0" smtClean="0"/>
          </a:p>
          <a:p>
            <a:pPr marL="342900" indent="-342900">
              <a:buClr>
                <a:schemeClr val="accent3">
                  <a:lumMod val="50000"/>
                </a:schemeClr>
              </a:buClr>
              <a:buFont typeface="Wingdings" pitchFamily="2" charset="2"/>
              <a:buChar char="Ø"/>
            </a:pPr>
            <a:r>
              <a:rPr lang="en-US" sz="2000" dirty="0" smtClean="0"/>
              <a:t>Advise on </a:t>
            </a:r>
            <a:r>
              <a:rPr lang="en-US" sz="2000" dirty="0"/>
              <a:t>the development of the </a:t>
            </a:r>
            <a:r>
              <a:rPr lang="en-US" sz="2000" dirty="0" smtClean="0"/>
              <a:t>Single Plan for Student Achievement in relation to the English Learner Master Plan.</a:t>
            </a:r>
          </a:p>
          <a:p>
            <a:pPr marL="342900" indent="-342900">
              <a:buClr>
                <a:schemeClr val="accent3">
                  <a:lumMod val="50000"/>
                </a:schemeClr>
              </a:buClr>
              <a:buFont typeface="Wingdings" pitchFamily="2" charset="2"/>
              <a:buChar char="Ø"/>
            </a:pPr>
            <a:endParaRPr lang="en-US" sz="1200" dirty="0" smtClean="0"/>
          </a:p>
          <a:p>
            <a:pPr marL="342900" indent="-342900">
              <a:buClr>
                <a:schemeClr val="accent3">
                  <a:lumMod val="50000"/>
                </a:schemeClr>
              </a:buClr>
              <a:buFont typeface="Wingdings" pitchFamily="2" charset="2"/>
              <a:buChar char="Ø"/>
            </a:pPr>
            <a:r>
              <a:rPr lang="en-US" sz="2000" dirty="0" smtClean="0"/>
              <a:t>Assist in the development of the school’s language census, the assessment of achievement gaps of the EL student population, and the development and evaluation of the school’s program for EL students.</a:t>
            </a:r>
          </a:p>
          <a:p>
            <a:pPr>
              <a:buClr>
                <a:schemeClr val="accent3">
                  <a:lumMod val="50000"/>
                </a:schemeClr>
              </a:buClr>
            </a:pPr>
            <a:endParaRPr lang="en-US" sz="1200" dirty="0"/>
          </a:p>
          <a:p>
            <a:endParaRPr lang="en-US" sz="1200" b="0" i="0" u="none" strike="noStrike" baseline="0" dirty="0" smtClean="0"/>
          </a:p>
        </p:txBody>
      </p:sp>
    </p:spTree>
    <p:extLst>
      <p:ext uri="{BB962C8B-B14F-4D97-AF65-F5344CB8AC3E}">
        <p14:creationId xmlns:p14="http://schemas.microsoft.com/office/powerpoint/2010/main" xmlns="" val="107089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3">
              <a:lumMod val="50000"/>
            </a:schemeClr>
          </a:solid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 Learner Advisory Committee (ELAC)</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p:cNvSpPr>
            <a:spLocks noGrp="1"/>
          </p:cNvSpPr>
          <p:nvPr>
            <p:ph idx="1"/>
          </p:nvPr>
        </p:nvSpPr>
        <p:spPr>
          <a:prstGeom prst="rect">
            <a:avLst/>
          </a:prstGeom>
        </p:spPr>
        <p:txBody>
          <a:bodyPr wrap="square">
            <a:spAutoFit/>
          </a:bodyPr>
          <a:lstStyle/>
          <a:p>
            <a:pPr marL="342900" indent="-342900">
              <a:buClr>
                <a:schemeClr val="accent3">
                  <a:lumMod val="50000"/>
                </a:schemeClr>
              </a:buClr>
              <a:buFont typeface="Wingdings" pitchFamily="2" charset="2"/>
              <a:buChar char="Ø"/>
            </a:pPr>
            <a:endParaRPr lang="en-US" sz="2000" dirty="0" smtClean="0"/>
          </a:p>
          <a:p>
            <a:pPr marL="342900" indent="-342900">
              <a:buClr>
                <a:schemeClr val="accent3">
                  <a:lumMod val="50000"/>
                </a:schemeClr>
              </a:buClr>
              <a:buFont typeface="Wingdings" pitchFamily="2" charset="2"/>
              <a:buChar char="Ø"/>
            </a:pPr>
            <a:r>
              <a:rPr lang="en-US" sz="2000" dirty="0"/>
              <a:t>Advise on efforts to make parents aware of the importance of regular school attendance, and review the school’s student attendance data and the District’s student attendance policy</a:t>
            </a:r>
            <a:r>
              <a:rPr lang="en-US" sz="2000" dirty="0" smtClean="0"/>
              <a:t>.</a:t>
            </a:r>
            <a:endParaRPr lang="en-US" sz="2000" dirty="0"/>
          </a:p>
          <a:p>
            <a:pPr marL="342900" indent="-342900">
              <a:buClr>
                <a:schemeClr val="accent3">
                  <a:lumMod val="50000"/>
                </a:schemeClr>
              </a:buClr>
              <a:buFont typeface="Wingdings" pitchFamily="2" charset="2"/>
              <a:buChar char="Ø"/>
            </a:pPr>
            <a:endParaRPr lang="en-US" sz="2000" dirty="0" smtClean="0"/>
          </a:p>
          <a:p>
            <a:pPr marL="342900" indent="-342900">
              <a:buClr>
                <a:schemeClr val="accent3">
                  <a:lumMod val="50000"/>
                </a:schemeClr>
              </a:buClr>
              <a:buFont typeface="Wingdings" pitchFamily="2" charset="2"/>
              <a:buChar char="Ø"/>
            </a:pPr>
            <a:r>
              <a:rPr lang="en-US" sz="2000" dirty="0" smtClean="0"/>
              <a:t>Include on the agenda information related to all aspects of the District’s Master Plan for English Learners.</a:t>
            </a:r>
          </a:p>
          <a:p>
            <a:pPr marL="342900" indent="-342900">
              <a:buClr>
                <a:schemeClr val="accent3">
                  <a:lumMod val="50000"/>
                </a:schemeClr>
              </a:buClr>
              <a:buFont typeface="Wingdings" pitchFamily="2" charset="2"/>
              <a:buChar char="Ø"/>
            </a:pPr>
            <a:endParaRPr lang="en-US" sz="2000" dirty="0"/>
          </a:p>
          <a:p>
            <a:pPr marL="342900" indent="-342900">
              <a:buClr>
                <a:schemeClr val="accent3">
                  <a:lumMod val="50000"/>
                </a:schemeClr>
              </a:buClr>
              <a:buFont typeface="Wingdings" pitchFamily="2" charset="2"/>
              <a:buChar char="Ø"/>
            </a:pPr>
            <a:r>
              <a:rPr lang="en-US" sz="2000" dirty="0" smtClean="0"/>
              <a:t>Use the Comprehensive School Needs Assessment to identify and address the linguistic and academic needs of ELs and to develop training and support for parents.</a:t>
            </a:r>
          </a:p>
        </p:txBody>
      </p:sp>
    </p:spTree>
    <p:extLst>
      <p:ext uri="{BB962C8B-B14F-4D97-AF65-F5344CB8AC3E}">
        <p14:creationId xmlns:p14="http://schemas.microsoft.com/office/powerpoint/2010/main" xmlns="" val="381746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3">
              <a:lumMod val="50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ELAC Composition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1392679" y="5565338"/>
            <a:ext cx="6705600" cy="1292662"/>
          </a:xfrm>
          <a:prstGeom prst="rect">
            <a:avLst/>
          </a:prstGeom>
        </p:spPr>
        <p:txBody>
          <a:bodyPr wrap="square">
            <a:spAutoFit/>
          </a:bodyPr>
          <a:lstStyle/>
          <a:p>
            <a:pPr algn="ctr"/>
            <a:r>
              <a:rPr lang="en-US" sz="2800" b="1" dirty="0" smtClean="0">
                <a:solidFill>
                  <a:srgbClr val="FF0000"/>
                </a:solidFill>
              </a:rPr>
              <a:t>*</a:t>
            </a:r>
            <a:r>
              <a:rPr lang="en-US" sz="1600" dirty="0" smtClean="0"/>
              <a:t>If the percentage of EL students at a school is greater than 51%, the percentage of EL parents on the ELAC </a:t>
            </a:r>
            <a:r>
              <a:rPr lang="en-US" sz="1600" u="sng" dirty="0" smtClean="0"/>
              <a:t>must</a:t>
            </a:r>
            <a:r>
              <a:rPr lang="en-US" sz="1600" dirty="0" smtClean="0"/>
              <a:t> match or exceed the percentage of the school’s total EL population.</a:t>
            </a:r>
            <a:endParaRPr lang="en-US" sz="1600" dirty="0"/>
          </a:p>
          <a:p>
            <a:r>
              <a:rPr lang="en-US" dirty="0"/>
              <a:t>	</a:t>
            </a:r>
          </a:p>
        </p:txBody>
      </p:sp>
      <p:graphicFrame>
        <p:nvGraphicFramePr>
          <p:cNvPr id="8" name="Content Placeholder 3"/>
          <p:cNvGraphicFramePr>
            <a:graphicFrameLocks/>
          </p:cNvGraphicFramePr>
          <p:nvPr>
            <p:extLst>
              <p:ext uri="{D42A27DB-BD31-4B8C-83A1-F6EECF244321}">
                <p14:modId xmlns:p14="http://schemas.microsoft.com/office/powerpoint/2010/main" xmlns="" val="162341210"/>
              </p:ext>
            </p:extLst>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21188" y="2013895"/>
            <a:ext cx="1905000" cy="2862322"/>
          </a:xfrm>
          <a:prstGeom prst="rect">
            <a:avLst/>
          </a:prstGeom>
          <a:noFill/>
        </p:spPr>
        <p:txBody>
          <a:bodyPr wrap="square" rtlCol="0">
            <a:spAutoFit/>
          </a:bodyPr>
          <a:lstStyle/>
          <a:p>
            <a:pPr algn="ctr"/>
            <a:r>
              <a:rPr lang="en-US" sz="2000" b="1" dirty="0" smtClean="0">
                <a:solidFill>
                  <a:schemeClr val="bg1"/>
                </a:solidFill>
                <a:latin typeface="Aachen BT" pitchFamily="18" charset="0"/>
              </a:rPr>
              <a:t>49% </a:t>
            </a:r>
          </a:p>
          <a:p>
            <a:pPr algn="ctr"/>
            <a:r>
              <a:rPr lang="en-US" sz="2000" b="1" dirty="0" smtClean="0">
                <a:solidFill>
                  <a:schemeClr val="bg1"/>
                </a:solidFill>
                <a:latin typeface="Aachen BT" pitchFamily="18" charset="0"/>
              </a:rPr>
              <a:t>(at the most) </a:t>
            </a:r>
          </a:p>
          <a:p>
            <a:pPr algn="ctr"/>
            <a:r>
              <a:rPr lang="en-US" sz="2000" b="1" dirty="0" smtClean="0">
                <a:solidFill>
                  <a:schemeClr val="bg1"/>
                </a:solidFill>
                <a:latin typeface="Aachen BT" pitchFamily="18" charset="0"/>
              </a:rPr>
              <a:t> </a:t>
            </a:r>
          </a:p>
          <a:p>
            <a:pPr marL="285750" indent="-285750">
              <a:buFont typeface="Arial" pitchFamily="34" charset="0"/>
              <a:buChar char="•"/>
            </a:pPr>
            <a:r>
              <a:rPr lang="en-US" sz="2000" b="1" dirty="0" smtClean="0">
                <a:solidFill>
                  <a:schemeClr val="bg1"/>
                </a:solidFill>
                <a:latin typeface="Aachen BT" pitchFamily="18" charset="0"/>
              </a:rPr>
              <a:t>Non-EL </a:t>
            </a:r>
          </a:p>
          <a:p>
            <a:r>
              <a:rPr lang="en-US" sz="2000" b="1" dirty="0" smtClean="0">
                <a:solidFill>
                  <a:schemeClr val="bg1"/>
                </a:solidFill>
                <a:latin typeface="Aachen BT" pitchFamily="18" charset="0"/>
              </a:rPr>
              <a:t>    Parents</a:t>
            </a:r>
          </a:p>
          <a:p>
            <a:pPr marL="285750" indent="-285750">
              <a:buFont typeface="Arial" pitchFamily="34" charset="0"/>
              <a:buChar char="•"/>
            </a:pPr>
            <a:r>
              <a:rPr lang="en-US" sz="2000" b="1" dirty="0" smtClean="0">
                <a:solidFill>
                  <a:schemeClr val="bg1"/>
                </a:solidFill>
                <a:latin typeface="Aachen BT" pitchFamily="18" charset="0"/>
              </a:rPr>
              <a:t>Teachers</a:t>
            </a:r>
          </a:p>
          <a:p>
            <a:pPr marL="285750" indent="-285750">
              <a:buFont typeface="Arial" pitchFamily="34" charset="0"/>
              <a:buChar char="•"/>
            </a:pPr>
            <a:r>
              <a:rPr lang="en-US" sz="2000" b="1" dirty="0" smtClean="0">
                <a:solidFill>
                  <a:schemeClr val="bg1"/>
                </a:solidFill>
                <a:latin typeface="Aachen BT" pitchFamily="18" charset="0"/>
              </a:rPr>
              <a:t>Community members</a:t>
            </a:r>
          </a:p>
          <a:p>
            <a:endParaRPr lang="en-US" sz="2000" b="1" dirty="0">
              <a:solidFill>
                <a:schemeClr val="bg1"/>
              </a:solidFill>
              <a:latin typeface="Aachen BT" pitchFamily="18" charset="0"/>
            </a:endParaRPr>
          </a:p>
        </p:txBody>
      </p:sp>
      <p:sp>
        <p:nvSpPr>
          <p:cNvPr id="11" name="Oval Callout 10"/>
          <p:cNvSpPr/>
          <p:nvPr/>
        </p:nvSpPr>
        <p:spPr>
          <a:xfrm>
            <a:off x="6400800" y="1447903"/>
            <a:ext cx="1707776" cy="1371600"/>
          </a:xfrm>
          <a:prstGeom prst="wedgeEllipseCallout">
            <a:avLst>
              <a:gd name="adj1" fmla="val -54211"/>
              <a:gd name="adj2" fmla="val 47782"/>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r>
              <a:rPr lang="en-US" dirty="0" smtClean="0"/>
              <a:t>ot  employed by the District</a:t>
            </a:r>
            <a:endParaRPr lang="en-US" dirty="0"/>
          </a:p>
        </p:txBody>
      </p:sp>
      <p:sp>
        <p:nvSpPr>
          <p:cNvPr id="12" name="TextBox 11"/>
          <p:cNvSpPr txBox="1"/>
          <p:nvPr/>
        </p:nvSpPr>
        <p:spPr>
          <a:xfrm>
            <a:off x="4745479" y="1721507"/>
            <a:ext cx="1350521" cy="738664"/>
          </a:xfrm>
          <a:prstGeom prst="rect">
            <a:avLst/>
          </a:prstGeom>
          <a:noFill/>
        </p:spPr>
        <p:txBody>
          <a:bodyPr wrap="square" rtlCol="0">
            <a:spAutoFit/>
          </a:bodyPr>
          <a:lstStyle/>
          <a:p>
            <a:pPr algn="ctr"/>
            <a:r>
              <a:rPr lang="en-US" sz="2400" b="1" dirty="0" smtClean="0">
                <a:solidFill>
                  <a:schemeClr val="bg1"/>
                </a:solidFill>
                <a:latin typeface="Aachen BT" pitchFamily="18" charset="0"/>
              </a:rPr>
              <a:t>*</a:t>
            </a:r>
            <a:r>
              <a:rPr lang="en-US" b="1" dirty="0" smtClean="0">
                <a:solidFill>
                  <a:schemeClr val="bg1"/>
                </a:solidFill>
                <a:latin typeface="Aachen BT" pitchFamily="18" charset="0"/>
              </a:rPr>
              <a:t>51%+</a:t>
            </a:r>
          </a:p>
          <a:p>
            <a:pPr algn="ctr"/>
            <a:r>
              <a:rPr lang="en-US" b="1" dirty="0" smtClean="0">
                <a:solidFill>
                  <a:schemeClr val="bg1"/>
                </a:solidFill>
                <a:latin typeface="Aachen BT" pitchFamily="18" charset="0"/>
              </a:rPr>
              <a:t>minimum</a:t>
            </a:r>
            <a:endParaRPr lang="en-US" b="1" dirty="0">
              <a:solidFill>
                <a:schemeClr val="bg1"/>
              </a:solidFill>
              <a:latin typeface="Aachen BT" pitchFamily="18" charset="0"/>
            </a:endParaRPr>
          </a:p>
        </p:txBody>
      </p:sp>
    </p:spTree>
    <p:extLst>
      <p:ext uri="{BB962C8B-B14F-4D97-AF65-F5344CB8AC3E}">
        <p14:creationId xmlns:p14="http://schemas.microsoft.com/office/powerpoint/2010/main" xmlns="" val="3209269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3">
              <a:lumMod val="50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ELAC Composition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p:cNvSpPr txBox="1">
            <a:spLocks noGrp="1"/>
          </p:cNvSpPr>
          <p:nvPr>
            <p:ph idx="1"/>
          </p:nvPr>
        </p:nvSpPr>
        <p:spPr>
          <a:xfrm>
            <a:off x="457200" y="1600200"/>
            <a:ext cx="8229600" cy="1200329"/>
          </a:xfrm>
          <a:prstGeom prst="rect">
            <a:avLst/>
          </a:prstGeom>
          <a:noFill/>
        </p:spPr>
        <p:txBody>
          <a:bodyPr wrap="square" rtlCol="0">
            <a:spAutoFit/>
          </a:bodyPr>
          <a:lstStyle/>
          <a:p>
            <a:r>
              <a:rPr lang="en-US" sz="2400" dirty="0" smtClean="0"/>
              <a:t>The minimum number of ELAC members will depend on the number of English Learners students in a school. The required number of ELAC members will be as follows: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xmlns="" val="3187266483"/>
              </p:ext>
            </p:extLst>
          </p:nvPr>
        </p:nvGraphicFramePr>
        <p:xfrm>
          <a:off x="914400" y="3200400"/>
          <a:ext cx="6960299" cy="2103120"/>
        </p:xfrm>
        <a:graphic>
          <a:graphicData uri="http://schemas.openxmlformats.org/drawingml/2006/table">
            <a:tbl>
              <a:tblPr firstRow="1" bandRow="1">
                <a:tableStyleId>{1FECB4D8-DB02-4DC6-A0A2-4F2EBAE1DC90}</a:tableStyleId>
              </a:tblPr>
              <a:tblGrid>
                <a:gridCol w="2819400"/>
                <a:gridCol w="4140899"/>
              </a:tblGrid>
              <a:tr h="387417">
                <a:tc>
                  <a:txBody>
                    <a:bodyPr/>
                    <a:lstStyle/>
                    <a:p>
                      <a:pPr algn="ctr"/>
                      <a:r>
                        <a:rPr lang="en-US" dirty="0" smtClean="0"/>
                        <a:t>Number of English Learners in a School</a:t>
                      </a:r>
                      <a:endParaRPr lang="en-US" dirty="0"/>
                    </a:p>
                  </a:txBody>
                  <a:tcPr/>
                </a:tc>
                <a:tc>
                  <a:txBody>
                    <a:bodyPr/>
                    <a:lstStyle/>
                    <a:p>
                      <a:pPr algn="ctr"/>
                      <a:r>
                        <a:rPr lang="en-US" dirty="0" smtClean="0"/>
                        <a:t>Minimum Number of ELAC </a:t>
                      </a:r>
                      <a:r>
                        <a:rPr lang="en-US" baseline="0" dirty="0" smtClean="0"/>
                        <a:t> Members required</a:t>
                      </a:r>
                      <a:endParaRPr lang="en-US" dirty="0"/>
                    </a:p>
                  </a:txBody>
                  <a:tcPr/>
                </a:tc>
              </a:tr>
              <a:tr h="224456">
                <a:tc>
                  <a:txBody>
                    <a:bodyPr/>
                    <a:lstStyle/>
                    <a:p>
                      <a:pPr algn="ctr"/>
                      <a:r>
                        <a:rPr lang="en-US" dirty="0" smtClean="0"/>
                        <a:t>21 to 75 ELs</a:t>
                      </a:r>
                      <a:endParaRPr lang="en-US" dirty="0">
                        <a:solidFill>
                          <a:schemeClr val="tx1"/>
                        </a:solidFill>
                      </a:endParaRPr>
                    </a:p>
                  </a:txBody>
                  <a:tcPr/>
                </a:tc>
                <a:tc>
                  <a:txBody>
                    <a:bodyPr/>
                    <a:lstStyle/>
                    <a:p>
                      <a:pPr algn="ctr"/>
                      <a:r>
                        <a:rPr lang="en-US" dirty="0" smtClean="0"/>
                        <a:t>A minimum</a:t>
                      </a:r>
                      <a:r>
                        <a:rPr lang="en-US" baseline="0" dirty="0" smtClean="0"/>
                        <a:t> of 3 total members required</a:t>
                      </a:r>
                      <a:endParaRPr lang="en-US" dirty="0">
                        <a:solidFill>
                          <a:schemeClr val="tx1"/>
                        </a:solidFill>
                      </a:endParaRPr>
                    </a:p>
                  </a:txBody>
                  <a:tcPr/>
                </a:tc>
              </a:tr>
              <a:tr h="224456">
                <a:tc>
                  <a:txBody>
                    <a:bodyPr/>
                    <a:lstStyle/>
                    <a:p>
                      <a:pPr algn="ctr"/>
                      <a:r>
                        <a:rPr lang="en-US" dirty="0" smtClean="0"/>
                        <a:t>76 to 150 ELs</a:t>
                      </a:r>
                      <a:endParaRPr lang="en-US" dirty="0">
                        <a:solidFill>
                          <a:schemeClr val="tx1"/>
                        </a:solidFill>
                      </a:endParaRPr>
                    </a:p>
                  </a:txBody>
                  <a:tcPr/>
                </a:tc>
                <a:tc>
                  <a:txBody>
                    <a:bodyPr/>
                    <a:lstStyle/>
                    <a:p>
                      <a:pPr algn="ctr"/>
                      <a:r>
                        <a:rPr lang="en-US" dirty="0" smtClean="0"/>
                        <a:t>A minimum of 5 total members required</a:t>
                      </a:r>
                      <a:endParaRPr lang="en-US" dirty="0">
                        <a:solidFill>
                          <a:schemeClr val="tx1"/>
                        </a:solidFill>
                      </a:endParaRPr>
                    </a:p>
                  </a:txBody>
                  <a:tcPr/>
                </a:tc>
              </a:tr>
              <a:tr h="224456">
                <a:tc>
                  <a:txBody>
                    <a:bodyPr/>
                    <a:lstStyle/>
                    <a:p>
                      <a:pPr algn="ctr"/>
                      <a:r>
                        <a:rPr lang="en-US" dirty="0" smtClean="0"/>
                        <a:t>151 to 225 ELs</a:t>
                      </a:r>
                      <a:endParaRPr lang="en-US" dirty="0">
                        <a:solidFill>
                          <a:schemeClr val="tx1"/>
                        </a:solidFill>
                      </a:endParaRPr>
                    </a:p>
                  </a:txBody>
                  <a:tcPr/>
                </a:tc>
                <a:tc>
                  <a:txBody>
                    <a:bodyPr/>
                    <a:lstStyle/>
                    <a:p>
                      <a:pPr algn="ctr"/>
                      <a:r>
                        <a:rPr lang="en-US" dirty="0" smtClean="0"/>
                        <a:t>A</a:t>
                      </a:r>
                      <a:r>
                        <a:rPr lang="en-US" baseline="0" dirty="0" smtClean="0"/>
                        <a:t> minimum of 7 total members required</a:t>
                      </a:r>
                      <a:endParaRPr lang="en-US" dirty="0">
                        <a:solidFill>
                          <a:schemeClr val="tx1"/>
                        </a:solidFill>
                      </a:endParaRPr>
                    </a:p>
                  </a:txBody>
                  <a:tcPr/>
                </a:tc>
              </a:tr>
              <a:tr h="224456">
                <a:tc>
                  <a:txBody>
                    <a:bodyPr/>
                    <a:lstStyle/>
                    <a:p>
                      <a:pPr algn="ctr"/>
                      <a:r>
                        <a:rPr lang="en-US" dirty="0" smtClean="0"/>
                        <a:t>226 ELs and above</a:t>
                      </a:r>
                      <a:endParaRPr lang="en-US" dirty="0">
                        <a:solidFill>
                          <a:schemeClr val="tx1"/>
                        </a:solidFill>
                      </a:endParaRPr>
                    </a:p>
                  </a:txBody>
                  <a:tcPr/>
                </a:tc>
                <a:tc>
                  <a:txBody>
                    <a:bodyPr/>
                    <a:lstStyle/>
                    <a:p>
                      <a:pPr algn="ctr"/>
                      <a:r>
                        <a:rPr lang="en-US" dirty="0" smtClean="0"/>
                        <a:t>A minimum</a:t>
                      </a:r>
                      <a:r>
                        <a:rPr lang="en-US" baseline="0" dirty="0" smtClean="0"/>
                        <a:t> of 9 total members required</a:t>
                      </a:r>
                      <a:endParaRPr lang="en-US" dirty="0">
                        <a:solidFill>
                          <a:schemeClr val="tx1"/>
                        </a:solidFill>
                      </a:endParaRPr>
                    </a:p>
                  </a:txBody>
                  <a:tcPr/>
                </a:tc>
              </a:tr>
            </a:tbl>
          </a:graphicData>
        </a:graphic>
      </p:graphicFrame>
    </p:spTree>
    <p:extLst>
      <p:ext uri="{BB962C8B-B14F-4D97-AF65-F5344CB8AC3E}">
        <p14:creationId xmlns:p14="http://schemas.microsoft.com/office/powerpoint/2010/main" xmlns="" val="262213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1393</Words>
  <Application>Microsoft Office PowerPoint</Application>
  <PresentationFormat>On-screen Show (4:3)</PresentationFormat>
  <Paragraphs>219</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School Site Council (SSC)</vt:lpstr>
      <vt:lpstr>FUNCTION OF SSC</vt:lpstr>
      <vt:lpstr>SSC Elementary Composition * </vt:lpstr>
      <vt:lpstr>SSC Secondary Composition*</vt:lpstr>
      <vt:lpstr>English Learner Advisory Committee (ELAC)</vt:lpstr>
      <vt:lpstr>English Learner Advisory Committee (ELAC)</vt:lpstr>
      <vt:lpstr>ELAC Composition</vt:lpstr>
      <vt:lpstr>ELAC Composition</vt:lpstr>
      <vt:lpstr>OFFICERS</vt:lpstr>
      <vt:lpstr>DELEGATION OF AUTHORITY </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2014-08-11T20:26:13Z</dcterms:created>
  <dcterms:modified xsi:type="dcterms:W3CDTF">2014-09-02T21:06:32Z</dcterms:modified>
</cp:coreProperties>
</file>